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64" r:id="rId5"/>
  </p:sldMasterIdLst>
  <p:notesMasterIdLst>
    <p:notesMasterId r:id="rId15"/>
  </p:notesMasterIdLst>
  <p:sldIdLst>
    <p:sldId id="273" r:id="rId6"/>
    <p:sldId id="257" r:id="rId7"/>
    <p:sldId id="296" r:id="rId8"/>
    <p:sldId id="295" r:id="rId9"/>
    <p:sldId id="289" r:id="rId10"/>
    <p:sldId id="292" r:id="rId11"/>
    <p:sldId id="290" r:id="rId12"/>
    <p:sldId id="293"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6E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4" autoAdjust="0"/>
    <p:restoredTop sz="94678" autoAdjust="0"/>
  </p:normalViewPr>
  <p:slideViewPr>
    <p:cSldViewPr snapToGrid="0">
      <p:cViewPr varScale="1">
        <p:scale>
          <a:sx n="119" d="100"/>
          <a:sy n="119" d="100"/>
        </p:scale>
        <p:origin x="96" y="276"/>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Sheet1!$B$1</c:f>
              <c:strCache>
                <c:ptCount val="1"/>
                <c:pt idx="0">
                  <c:v>Yes, I support this proposal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Safety concerns for pedestrians and swimmers</c:v>
                </c:pt>
                <c:pt idx="1">
                  <c:v>Financial concerns and waste of resources</c:v>
                </c:pt>
                <c:pt idx="2">
                  <c:v>Separation of boats and swimmers</c:v>
                </c:pt>
                <c:pt idx="3">
                  <c:v>Current ramp functionality and necessity</c:v>
                </c:pt>
                <c:pt idx="4">
                  <c:v>Environmental and community impact</c:v>
                </c:pt>
                <c:pt idx="5">
                  <c:v>Improved amenities and user experience</c:v>
                </c:pt>
                <c:pt idx="6">
                  <c:v>Traffic and congestion issues</c:v>
                </c:pt>
                <c:pt idx="7">
                  <c:v>Noise and privacy issues</c:v>
                </c:pt>
                <c:pt idx="8">
                  <c:v>Opposition to any boat ramp</c:v>
                </c:pt>
                <c:pt idx="9">
                  <c:v>Consultation with mana whenua</c:v>
                </c:pt>
              </c:strCache>
            </c:strRef>
          </c:cat>
          <c:val>
            <c:numRef>
              <c:f>Sheet1!$B$2:$B$11</c:f>
              <c:numCache>
                <c:formatCode>0%\ \↓</c:formatCode>
                <c:ptCount val="10"/>
                <c:pt idx="0" formatCode="0%\ \↑">
                  <c:v>0.56000000000000005</c:v>
                </c:pt>
                <c:pt idx="1">
                  <c:v>0</c:v>
                </c:pt>
                <c:pt idx="2" formatCode="0%\ \↑">
                  <c:v>0.4</c:v>
                </c:pt>
                <c:pt idx="3" formatCode="0%\ \ \ \ \ \ \ \ ">
                  <c:v>0.12</c:v>
                </c:pt>
                <c:pt idx="4" formatCode="0%\ \ \ \ \ \ \ \ ">
                  <c:v>0.28000000000000003</c:v>
                </c:pt>
                <c:pt idx="5" formatCode="0%\ \↑">
                  <c:v>0.28000000000000003</c:v>
                </c:pt>
                <c:pt idx="6" formatCode="0%\ \ \ \ \ \ \ \ ">
                  <c:v>0.12</c:v>
                </c:pt>
                <c:pt idx="7" formatCode="0%\ \ \ \ \ \ \ \ ">
                  <c:v>0.04</c:v>
                </c:pt>
                <c:pt idx="8" formatCode="0%\ \ \ \ \ \ \ \ ">
                  <c:v>0.04</c:v>
                </c:pt>
                <c:pt idx="9" formatCode="0%\ \ \ \ \ \ \ \ ">
                  <c:v>0</c:v>
                </c:pt>
              </c:numCache>
            </c:numRef>
          </c:val>
          <c:extLst>
            <c:ext xmlns:c16="http://schemas.microsoft.com/office/drawing/2014/chart" uri="{C3380CC4-5D6E-409C-BE32-E72D297353CC}">
              <c16:uniqueId val="{00000001-CE22-4DF8-B703-5D85B0C50C95}"/>
            </c:ext>
          </c:extLst>
        </c:ser>
        <c:ser>
          <c:idx val="2"/>
          <c:order val="1"/>
          <c:tx>
            <c:strRef>
              <c:f>Sheet1!$C$1</c:f>
              <c:strCache>
                <c:ptCount val="1"/>
                <c:pt idx="0">
                  <c:v>No, I do not support this proposal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Safety concerns for pedestrians and swimmers</c:v>
                </c:pt>
                <c:pt idx="1">
                  <c:v>Financial concerns and waste of resources</c:v>
                </c:pt>
                <c:pt idx="2">
                  <c:v>Separation of boats and swimmers</c:v>
                </c:pt>
                <c:pt idx="3">
                  <c:v>Current ramp functionality and necessity</c:v>
                </c:pt>
                <c:pt idx="4">
                  <c:v>Environmental and community impact</c:v>
                </c:pt>
                <c:pt idx="5">
                  <c:v>Improved amenities and user experience</c:v>
                </c:pt>
                <c:pt idx="6">
                  <c:v>Traffic and congestion issues</c:v>
                </c:pt>
                <c:pt idx="7">
                  <c:v>Noise and privacy issues</c:v>
                </c:pt>
                <c:pt idx="8">
                  <c:v>Opposition to any boat ramp</c:v>
                </c:pt>
                <c:pt idx="9">
                  <c:v>Consultation with mana whenua</c:v>
                </c:pt>
              </c:strCache>
            </c:strRef>
          </c:cat>
          <c:val>
            <c:numRef>
              <c:f>Sheet1!$C$2:$C$11</c:f>
              <c:numCache>
                <c:formatCode>0%\ \↑</c:formatCode>
                <c:ptCount val="10"/>
                <c:pt idx="0" formatCode="0%\ \↓">
                  <c:v>0.1</c:v>
                </c:pt>
                <c:pt idx="1">
                  <c:v>0.46666666666669998</c:v>
                </c:pt>
                <c:pt idx="2" formatCode="0%\ \↓">
                  <c:v>0.1</c:v>
                </c:pt>
                <c:pt idx="3" formatCode="0%\ \ \ \ \ \ \ \ ">
                  <c:v>0.3</c:v>
                </c:pt>
                <c:pt idx="4" formatCode="0%\ \ \ \ \ \ \ \ ">
                  <c:v>0.1</c:v>
                </c:pt>
                <c:pt idx="5" formatCode="0%\ \↓">
                  <c:v>6.6666666666669996E-2</c:v>
                </c:pt>
                <c:pt idx="6" formatCode="0%\ \ \ \ \ \ \ \ ">
                  <c:v>0.2</c:v>
                </c:pt>
                <c:pt idx="7" formatCode="0%\ \ \ \ \ \ \ \ ">
                  <c:v>0.2</c:v>
                </c:pt>
                <c:pt idx="8" formatCode="0%\ \ \ \ \ \ \ \ ">
                  <c:v>0.1333333333333</c:v>
                </c:pt>
                <c:pt idx="9" formatCode="0%\ \ \ \ \ \ \ \ ">
                  <c:v>0.1333333333333</c:v>
                </c:pt>
              </c:numCache>
            </c:numRef>
          </c:val>
          <c:extLst>
            <c:ext xmlns:c16="http://schemas.microsoft.com/office/drawing/2014/chart" uri="{C3380CC4-5D6E-409C-BE32-E72D297353CC}">
              <c16:uniqueId val="{00000002-CE22-4DF8-B703-5D85B0C50C95}"/>
            </c:ext>
          </c:extLst>
        </c:ser>
        <c:dLbls>
          <c:dLblPos val="outEnd"/>
          <c:showLegendKey val="0"/>
          <c:showVal val="1"/>
          <c:showCatName val="0"/>
          <c:showSerName val="0"/>
          <c:showPercent val="0"/>
          <c:showBubbleSize val="0"/>
        </c:dLbls>
        <c:gapWidth val="182"/>
        <c:axId val="937089856"/>
        <c:axId val="937091104"/>
        <c:extLst/>
      </c:barChart>
      <c:catAx>
        <c:axId val="937089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937091104"/>
        <c:crosses val="autoZero"/>
        <c:auto val="1"/>
        <c:lblAlgn val="ctr"/>
        <c:lblOffset val="100"/>
        <c:noMultiLvlLbl val="0"/>
      </c:catAx>
      <c:valAx>
        <c:axId val="937091104"/>
        <c:scaling>
          <c:orientation val="minMax"/>
        </c:scaling>
        <c:delete val="1"/>
        <c:axPos val="t"/>
        <c:numFmt formatCode="0%\ \↑" sourceLinked="1"/>
        <c:majorTickMark val="none"/>
        <c:minorTickMark val="none"/>
        <c:tickLblPos val="nextTo"/>
        <c:crossAx val="93708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5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48378074598743"/>
          <c:y val="9.9235913183485153E-2"/>
          <c:w val="0.73992569862590718"/>
          <c:h val="0.88110806377256845"/>
        </c:manualLayout>
      </c:layout>
      <c:doughnutChart>
        <c:varyColors val="1"/>
        <c:ser>
          <c:idx val="0"/>
          <c:order val="0"/>
          <c:tx>
            <c:strRef>
              <c:f>Sheet1!$B$1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5-358E-48EA-A5C4-ACBC5F9B1BD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7-358E-48EA-A5C4-ACBC5F9B1BD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1-21EC-4165-80B6-96559D3942A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2-21EC-4165-80B6-96559D3942AC}"/>
              </c:ext>
            </c:extLst>
          </c:dPt>
          <c:dLbls>
            <c:dLbl>
              <c:idx val="2"/>
              <c:layout>
                <c:manualLayout>
                  <c:x val="0.18547833076709772"/>
                  <c:y val="-8.46406323756049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1EC-4165-80B6-96559D3942AC}"/>
                </c:ext>
              </c:extLst>
            </c:dLbl>
            <c:dLbl>
              <c:idx val="3"/>
              <c:layout>
                <c:manualLayout>
                  <c:x val="-0.23365452057673347"/>
                  <c:y val="-5.253556492278926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1EC-4165-80B6-96559D3942AC}"/>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Yes, I support this proposal</c:v>
                </c:pt>
                <c:pt idx="1">
                  <c:v>No, I do not support this proposal</c:v>
                </c:pt>
              </c:strCache>
            </c:strRef>
          </c:cat>
          <c:val>
            <c:numRef>
              <c:f>Sheet1!$B$2:$B$3</c:f>
              <c:numCache>
                <c:formatCode>General</c:formatCode>
                <c:ptCount val="2"/>
                <c:pt idx="0">
                  <c:v>34</c:v>
                </c:pt>
                <c:pt idx="1">
                  <c:v>33</c:v>
                </c:pt>
              </c:numCache>
            </c:numRef>
          </c:val>
          <c:extLst>
            <c:ext xmlns:c16="http://schemas.microsoft.com/office/drawing/2014/chart" uri="{C3380CC4-5D6E-409C-BE32-E72D297353CC}">
              <c16:uniqueId val="{00000000-21EC-4165-80B6-96559D3942AC}"/>
            </c:ext>
          </c:extLst>
        </c:ser>
        <c:dLbls>
          <c:showLegendKey val="0"/>
          <c:showVal val="0"/>
          <c:showCatName val="0"/>
          <c:showSerName val="0"/>
          <c:showPercent val="0"/>
          <c:showBubbleSize val="0"/>
          <c:showLeaderLines val="0"/>
        </c:dLbls>
        <c:firstSliceAng val="90"/>
        <c:holeSize val="75"/>
      </c:doughnutChart>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48378074598743"/>
          <c:y val="9.9235913183485153E-2"/>
          <c:w val="0.73992569862590718"/>
          <c:h val="0.88110806377256845"/>
        </c:manualLayout>
      </c:layout>
      <c:doughnutChart>
        <c:varyColors val="1"/>
        <c:ser>
          <c:idx val="0"/>
          <c:order val="0"/>
          <c:tx>
            <c:strRef>
              <c:f>Sheet1!$B$1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5-358E-48EA-A5C4-ACBC5F9B1BD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7-358E-48EA-A5C4-ACBC5F9B1BD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1-21EC-4165-80B6-96559D3942A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2-21EC-4165-80B6-96559D3942AC}"/>
              </c:ext>
            </c:extLst>
          </c:dPt>
          <c:dLbls>
            <c:dLbl>
              <c:idx val="2"/>
              <c:layout>
                <c:manualLayout>
                  <c:x val="0.18547833076709772"/>
                  <c:y val="-8.46406323756049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1EC-4165-80B6-96559D3942AC}"/>
                </c:ext>
              </c:extLst>
            </c:dLbl>
            <c:dLbl>
              <c:idx val="3"/>
              <c:layout>
                <c:manualLayout>
                  <c:x val="-0.23365452057673347"/>
                  <c:y val="-5.253556492278926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1EC-4165-80B6-96559D3942AC}"/>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Yes, I support this proposal</c:v>
                </c:pt>
                <c:pt idx="1">
                  <c:v>No, I do not support this proposal</c:v>
                </c:pt>
              </c:strCache>
            </c:strRef>
          </c:cat>
          <c:val>
            <c:numRef>
              <c:f>Sheet1!$B$2:$B$3</c:f>
              <c:numCache>
                <c:formatCode>General</c:formatCode>
                <c:ptCount val="2"/>
                <c:pt idx="0">
                  <c:v>40</c:v>
                </c:pt>
                <c:pt idx="1">
                  <c:v>24</c:v>
                </c:pt>
              </c:numCache>
            </c:numRef>
          </c:val>
          <c:extLst>
            <c:ext xmlns:c16="http://schemas.microsoft.com/office/drawing/2014/chart" uri="{C3380CC4-5D6E-409C-BE32-E72D297353CC}">
              <c16:uniqueId val="{00000000-21EC-4165-80B6-96559D3942AC}"/>
            </c:ext>
          </c:extLst>
        </c:ser>
        <c:dLbls>
          <c:showLegendKey val="0"/>
          <c:showVal val="0"/>
          <c:showCatName val="0"/>
          <c:showSerName val="0"/>
          <c:showPercent val="0"/>
          <c:showBubbleSize val="0"/>
          <c:showLeaderLines val="0"/>
        </c:dLbls>
        <c:firstSliceAng val="90"/>
        <c:holeSize val="75"/>
      </c:doughnutChart>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Sheet1!$B$1</c:f>
              <c:strCache>
                <c:ptCount val="1"/>
                <c:pt idx="0">
                  <c:v>Yes, I support this proposal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Safety concerns for swimmers</c:v>
                </c:pt>
                <c:pt idx="1">
                  <c:v>Support for a designated swimming area</c:v>
                </c:pt>
                <c:pt idx="2">
                  <c:v>Opposition due to cost</c:v>
                </c:pt>
                <c:pt idx="3">
                  <c:v>Alternative solutions suggested</c:v>
                </c:pt>
                <c:pt idx="4">
                  <c:v>Opposition to moving the boat ramp</c:v>
                </c:pt>
                <c:pt idx="5">
                  <c:v>Personal experiences with lake use</c:v>
                </c:pt>
                <c:pt idx="6">
                  <c:v>Cultural and community considerations</c:v>
                </c:pt>
                <c:pt idx="7">
                  <c:v>Concerns about water quality</c:v>
                </c:pt>
                <c:pt idx="8">
                  <c:v>Criticism of council decisions</c:v>
                </c:pt>
                <c:pt idx="9">
                  <c:v>General support for safety improvements</c:v>
                </c:pt>
              </c:strCache>
            </c:strRef>
          </c:cat>
          <c:val>
            <c:numRef>
              <c:f>Sheet1!$B$2:$B$11</c:f>
              <c:numCache>
                <c:formatCode>0%\ \↑</c:formatCode>
                <c:ptCount val="10"/>
                <c:pt idx="0">
                  <c:v>0.4814814814815</c:v>
                </c:pt>
                <c:pt idx="1">
                  <c:v>0.4074074074074</c:v>
                </c:pt>
                <c:pt idx="2" formatCode="0%\ \↓">
                  <c:v>0</c:v>
                </c:pt>
                <c:pt idx="3" formatCode="0%\ \ \ \ \ \ \ \ ">
                  <c:v>0.1111111111111</c:v>
                </c:pt>
                <c:pt idx="4" formatCode="0%\ \ \ \ \ \ \ \ ">
                  <c:v>7.4074074074070004E-2</c:v>
                </c:pt>
                <c:pt idx="5" formatCode="0%\ \ \ \ \ \ \ \ ">
                  <c:v>0.1851851851852</c:v>
                </c:pt>
                <c:pt idx="6" formatCode="0%\ \↓">
                  <c:v>3.7037037037039998E-2</c:v>
                </c:pt>
                <c:pt idx="7" formatCode="0%\ \ \ \ \ \ \ \ ">
                  <c:v>7.4074074074070004E-2</c:v>
                </c:pt>
                <c:pt idx="8" formatCode="0%\ \ \ \ \ \ \ \ ">
                  <c:v>3.7037037037039998E-2</c:v>
                </c:pt>
                <c:pt idx="9" formatCode="0%\ \ \ \ \ \ \ \ ">
                  <c:v>0.1111111111111</c:v>
                </c:pt>
              </c:numCache>
            </c:numRef>
          </c:val>
          <c:extLst>
            <c:ext xmlns:c16="http://schemas.microsoft.com/office/drawing/2014/chart" uri="{C3380CC4-5D6E-409C-BE32-E72D297353CC}">
              <c16:uniqueId val="{00000001-CE22-4DF8-B703-5D85B0C50C95}"/>
            </c:ext>
          </c:extLst>
        </c:ser>
        <c:ser>
          <c:idx val="2"/>
          <c:order val="1"/>
          <c:tx>
            <c:strRef>
              <c:f>Sheet1!$C$1</c:f>
              <c:strCache>
                <c:ptCount val="1"/>
                <c:pt idx="0">
                  <c:v>No, I do not support this proposal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Safety concerns for swimmers</c:v>
                </c:pt>
                <c:pt idx="1">
                  <c:v>Support for a designated swimming area</c:v>
                </c:pt>
                <c:pt idx="2">
                  <c:v>Opposition due to cost</c:v>
                </c:pt>
                <c:pt idx="3">
                  <c:v>Alternative solutions suggested</c:v>
                </c:pt>
                <c:pt idx="4">
                  <c:v>Opposition to moving the boat ramp</c:v>
                </c:pt>
                <c:pt idx="5">
                  <c:v>Personal experiences with lake use</c:v>
                </c:pt>
                <c:pt idx="6">
                  <c:v>Cultural and community considerations</c:v>
                </c:pt>
                <c:pt idx="7">
                  <c:v>Concerns about water quality</c:v>
                </c:pt>
                <c:pt idx="8">
                  <c:v>Criticism of council decisions</c:v>
                </c:pt>
                <c:pt idx="9">
                  <c:v>General support for safety improvements</c:v>
                </c:pt>
              </c:strCache>
            </c:strRef>
          </c:cat>
          <c:val>
            <c:numRef>
              <c:f>Sheet1!$C$2:$C$11</c:f>
              <c:numCache>
                <c:formatCode>0%\ \↓</c:formatCode>
                <c:ptCount val="10"/>
                <c:pt idx="0">
                  <c:v>9.0909090909089996E-2</c:v>
                </c:pt>
                <c:pt idx="1">
                  <c:v>0</c:v>
                </c:pt>
                <c:pt idx="2" formatCode="0%\ \↑">
                  <c:v>0.36363636363640001</c:v>
                </c:pt>
                <c:pt idx="3" formatCode="0%\ \ \ \ \ \ \ \ ">
                  <c:v>0.22727272727270001</c:v>
                </c:pt>
                <c:pt idx="4" formatCode="0%\ \ \ \ \ \ \ \ ">
                  <c:v>0.22727272727270001</c:v>
                </c:pt>
                <c:pt idx="5" formatCode="0%\ \ \ \ \ \ \ \ ">
                  <c:v>9.0909090909089996E-2</c:v>
                </c:pt>
                <c:pt idx="6" formatCode="0%\ \↑">
                  <c:v>0.22727272727270001</c:v>
                </c:pt>
                <c:pt idx="7" formatCode="0%\ \ \ \ \ \ \ \ ">
                  <c:v>0.13636363636359999</c:v>
                </c:pt>
                <c:pt idx="8" formatCode="0%\ \ \ \ \ \ \ \ ">
                  <c:v>0.13636363636359999</c:v>
                </c:pt>
                <c:pt idx="9" formatCode="0%\ \ \ \ \ \ \ \ ">
                  <c:v>0</c:v>
                </c:pt>
              </c:numCache>
            </c:numRef>
          </c:val>
          <c:extLst>
            <c:ext xmlns:c16="http://schemas.microsoft.com/office/drawing/2014/chart" uri="{C3380CC4-5D6E-409C-BE32-E72D297353CC}">
              <c16:uniqueId val="{00000002-CE22-4DF8-B703-5D85B0C50C95}"/>
            </c:ext>
          </c:extLst>
        </c:ser>
        <c:dLbls>
          <c:dLblPos val="outEnd"/>
          <c:showLegendKey val="0"/>
          <c:showVal val="1"/>
          <c:showCatName val="0"/>
          <c:showSerName val="0"/>
          <c:showPercent val="0"/>
          <c:showBubbleSize val="0"/>
        </c:dLbls>
        <c:gapWidth val="182"/>
        <c:axId val="937089856"/>
        <c:axId val="937091104"/>
        <c:extLst/>
      </c:barChart>
      <c:catAx>
        <c:axId val="937089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37091104"/>
        <c:crosses val="autoZero"/>
        <c:auto val="1"/>
        <c:lblAlgn val="ctr"/>
        <c:lblOffset val="100"/>
        <c:noMultiLvlLbl val="0"/>
      </c:catAx>
      <c:valAx>
        <c:axId val="937091104"/>
        <c:scaling>
          <c:orientation val="minMax"/>
        </c:scaling>
        <c:delete val="1"/>
        <c:axPos val="t"/>
        <c:numFmt formatCode="0%\ \↑" sourceLinked="1"/>
        <c:majorTickMark val="none"/>
        <c:minorTickMark val="none"/>
        <c:tickLblPos val="nextTo"/>
        <c:crossAx val="93708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6B9363-1D52-43E2-83C5-F4E3377348E1}" type="datetimeFigureOut">
              <a:rPr lang="en-NZ" smtClean="0"/>
              <a:t>4/07/2025</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3FFB3-9E66-4EC7-98FA-7EADD228BFA8}" type="slidenum">
              <a:rPr lang="en-NZ" smtClean="0"/>
              <a:t>‹#›</a:t>
            </a:fld>
            <a:endParaRPr lang="en-NZ"/>
          </a:p>
        </p:txBody>
      </p:sp>
    </p:spTree>
    <p:extLst>
      <p:ext uri="{BB962C8B-B14F-4D97-AF65-F5344CB8AC3E}">
        <p14:creationId xmlns:p14="http://schemas.microsoft.com/office/powerpoint/2010/main" val="86806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16ADA191-E8AD-B345-B3E7-F76DB1894937}" type="slidenum">
              <a:rPr lang="en-AU" smtClean="0"/>
              <a:t>7</a:t>
            </a:fld>
            <a:endParaRPr lang="en-AU" dirty="0"/>
          </a:p>
        </p:txBody>
      </p:sp>
    </p:spTree>
    <p:extLst>
      <p:ext uri="{BB962C8B-B14F-4D97-AF65-F5344CB8AC3E}">
        <p14:creationId xmlns:p14="http://schemas.microsoft.com/office/powerpoint/2010/main" val="1969299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ov Gardens Cover Slide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4" name="Title Placeholder 1"/>
          <p:cNvSpPr>
            <a:spLocks noGrp="1"/>
          </p:cNvSpPr>
          <p:nvPr>
            <p:ph type="title" hasCustomPrompt="1"/>
          </p:nvPr>
        </p:nvSpPr>
        <p:spPr>
          <a:xfrm>
            <a:off x="4716378" y="2446813"/>
            <a:ext cx="7192945" cy="910612"/>
          </a:xfrm>
          <a:prstGeom prst="rect">
            <a:avLst/>
          </a:prstGeom>
        </p:spPr>
        <p:txBody>
          <a:bodyPr vert="horz" lIns="91440" tIns="45720" rIns="91440" bIns="45720" rtlCol="0" anchor="ctr">
            <a:noAutofit/>
          </a:bodyPr>
          <a:lstStyle>
            <a:lvl1pPr algn="r">
              <a:defRPr sz="4800" b="1">
                <a:solidFill>
                  <a:srgbClr val="1A6E8F"/>
                </a:solidFill>
                <a:latin typeface="+mj-lt"/>
              </a:defRPr>
            </a:lvl1pPr>
          </a:lstStyle>
          <a:p>
            <a:r>
              <a:rPr lang="en-US" dirty="0"/>
              <a:t>Click to edit text</a:t>
            </a:r>
            <a:endParaRPr lang="en-NZ" dirty="0"/>
          </a:p>
        </p:txBody>
      </p:sp>
      <p:sp>
        <p:nvSpPr>
          <p:cNvPr id="36" name="Text Placeholder 26"/>
          <p:cNvSpPr>
            <a:spLocks noGrp="1"/>
          </p:cNvSpPr>
          <p:nvPr>
            <p:ph type="body" sz="quarter" idx="11"/>
          </p:nvPr>
        </p:nvSpPr>
        <p:spPr>
          <a:xfrm>
            <a:off x="6329262" y="3293259"/>
            <a:ext cx="5580062" cy="2193141"/>
          </a:xfrm>
          <a:prstGeom prst="rect">
            <a:avLst/>
          </a:prstGeom>
        </p:spPr>
        <p:txBody>
          <a:bodyPr/>
          <a:lstStyle>
            <a:lvl1pPr marL="0" indent="0" algn="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427999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kefront Cover Slide ">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4"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3719094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hinemutu Cover Slide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spTree>
    <p:extLst>
      <p:ext uri="{BB962C8B-B14F-4D97-AF65-F5344CB8AC3E}">
        <p14:creationId xmlns:p14="http://schemas.microsoft.com/office/powerpoint/2010/main" val="220218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seum Cover Slide ">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2066" t="1" b="2745"/>
          <a:stretch/>
        </p:blipFill>
        <p:spPr>
          <a:xfrm>
            <a:off x="0" y="0"/>
            <a:ext cx="12192000" cy="6810376"/>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spTree>
    <p:extLst>
      <p:ext uri="{BB962C8B-B14F-4D97-AF65-F5344CB8AC3E}">
        <p14:creationId xmlns:p14="http://schemas.microsoft.com/office/powerpoint/2010/main" val="1005237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otorua foliage Cover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6" name="Text Placeholder 26"/>
          <p:cNvSpPr>
            <a:spLocks noGrp="1"/>
          </p:cNvSpPr>
          <p:nvPr>
            <p:ph type="body" sz="quarter" idx="11"/>
          </p:nvPr>
        </p:nvSpPr>
        <p:spPr>
          <a:xfrm>
            <a:off x="866274" y="3561351"/>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2518925"/>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spTree>
    <p:extLst>
      <p:ext uri="{BB962C8B-B14F-4D97-AF65-F5344CB8AC3E}">
        <p14:creationId xmlns:p14="http://schemas.microsoft.com/office/powerpoint/2010/main" val="78814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Site Cover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5189" b="5803"/>
          <a:stretch/>
        </p:blipFill>
        <p:spPr>
          <a:xfrm>
            <a:off x="1" y="-27570"/>
            <a:ext cx="12201524" cy="6818895"/>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10" name="Title Placeholder 1"/>
          <p:cNvSpPr>
            <a:spLocks noGrp="1"/>
          </p:cNvSpPr>
          <p:nvPr>
            <p:ph type="title" hasCustomPrompt="1"/>
          </p:nvPr>
        </p:nvSpPr>
        <p:spPr>
          <a:xfrm>
            <a:off x="625642" y="3136624"/>
            <a:ext cx="6208296" cy="910612"/>
          </a:xfrm>
          <a:prstGeom prst="rect">
            <a:avLst/>
          </a:prstGeom>
        </p:spPr>
        <p:txBody>
          <a:bodyPr vert="horz" lIns="91440" tIns="45720" rIns="91440" bIns="45720" rtlCol="0" anchor="ctr">
            <a:noAutofit/>
          </a:bodyPr>
          <a:lstStyle>
            <a:lvl1pPr algn="l">
              <a:defRPr sz="4800" b="1">
                <a:solidFill>
                  <a:schemeClr val="bg1"/>
                </a:solidFill>
                <a:latin typeface="+mj-lt"/>
              </a:defRPr>
            </a:lvl1pPr>
          </a:lstStyle>
          <a:p>
            <a:r>
              <a:rPr lang="en-US" dirty="0"/>
              <a:t>Click to edit text</a:t>
            </a:r>
            <a:endParaRPr lang="en-NZ" dirty="0"/>
          </a:p>
        </p:txBody>
      </p:sp>
      <p:sp>
        <p:nvSpPr>
          <p:cNvPr id="11" name="Text Placeholder 26"/>
          <p:cNvSpPr>
            <a:spLocks noGrp="1"/>
          </p:cNvSpPr>
          <p:nvPr>
            <p:ph type="body" sz="quarter" idx="11"/>
          </p:nvPr>
        </p:nvSpPr>
        <p:spPr>
          <a:xfrm>
            <a:off x="625641" y="3983071"/>
            <a:ext cx="6208296" cy="2022370"/>
          </a:xfrm>
          <a:prstGeom prst="rect">
            <a:avLst/>
          </a:prstGeom>
        </p:spPr>
        <p:txBody>
          <a:bodyPr/>
          <a:lstStyle>
            <a:lvl1pPr marL="0" indent="0" algn="l">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324580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kitapu Cover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13"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14"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spTree>
    <p:extLst>
      <p:ext uri="{BB962C8B-B14F-4D97-AF65-F5344CB8AC3E}">
        <p14:creationId xmlns:p14="http://schemas.microsoft.com/office/powerpoint/2010/main" val="517786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rawera 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36" name="Text Placeholder 26"/>
          <p:cNvSpPr>
            <a:spLocks noGrp="1"/>
          </p:cNvSpPr>
          <p:nvPr>
            <p:ph type="body" sz="quarter" idx="11"/>
          </p:nvPr>
        </p:nvSpPr>
        <p:spPr>
          <a:xfrm>
            <a:off x="866274" y="5101388"/>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7" name="Title Placeholder 1"/>
          <p:cNvSpPr>
            <a:spLocks noGrp="1"/>
          </p:cNvSpPr>
          <p:nvPr>
            <p:ph type="title" hasCustomPrompt="1"/>
          </p:nvPr>
        </p:nvSpPr>
        <p:spPr>
          <a:xfrm>
            <a:off x="866274" y="4058962"/>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spTree>
    <p:extLst>
      <p:ext uri="{BB962C8B-B14F-4D97-AF65-F5344CB8AC3E}">
        <p14:creationId xmlns:p14="http://schemas.microsoft.com/office/powerpoint/2010/main" val="113467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lain text slide">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4" name="Title Placeholder 1"/>
          <p:cNvSpPr>
            <a:spLocks noGrp="1"/>
          </p:cNvSpPr>
          <p:nvPr>
            <p:ph type="title"/>
          </p:nvPr>
        </p:nvSpPr>
        <p:spPr>
          <a:xfrm>
            <a:off x="789035" y="365125"/>
            <a:ext cx="10618842"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dirty="0"/>
              <a:t>Click to edit Master title style</a:t>
            </a:r>
            <a:endParaRPr lang="en-NZ" dirty="0"/>
          </a:p>
        </p:txBody>
      </p:sp>
      <p:sp>
        <p:nvSpPr>
          <p:cNvPr id="27" name="Text Placeholder 26"/>
          <p:cNvSpPr>
            <a:spLocks noGrp="1"/>
          </p:cNvSpPr>
          <p:nvPr>
            <p:ph type="body" sz="quarter" idx="11"/>
          </p:nvPr>
        </p:nvSpPr>
        <p:spPr>
          <a:xfrm>
            <a:off x="788779" y="1924050"/>
            <a:ext cx="10619098" cy="3341688"/>
          </a:xfrm>
          <a:prstGeom prst="rect">
            <a:avLst/>
          </a:prstGeom>
        </p:spPr>
        <p:txBody>
          <a:bodyPr/>
          <a:lstStyle>
            <a:lvl1pPr marL="0" indent="0">
              <a:buNone/>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spTree>
    <p:extLst>
      <p:ext uri="{BB962C8B-B14F-4D97-AF65-F5344CB8AC3E}">
        <p14:creationId xmlns:p14="http://schemas.microsoft.com/office/powerpoint/2010/main" val="321898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slide">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7" name="Text Placeholder 26"/>
          <p:cNvSpPr>
            <a:spLocks noGrp="1"/>
          </p:cNvSpPr>
          <p:nvPr>
            <p:ph type="body" sz="quarter" idx="11"/>
          </p:nvPr>
        </p:nvSpPr>
        <p:spPr>
          <a:xfrm>
            <a:off x="788779" y="962025"/>
            <a:ext cx="10619098" cy="4303713"/>
          </a:xfrm>
          <a:prstGeom prst="rect">
            <a:avLst/>
          </a:prstGeom>
        </p:spPr>
        <p:txBody>
          <a:bodyPr numCol="2" spcCol="914400"/>
          <a:lstStyle>
            <a:lvl1pPr marL="0" indent="0">
              <a:buNone/>
              <a:defRPr sz="2400"/>
            </a:lvl1pPr>
          </a:lstStyle>
          <a:p>
            <a:pPr lvl="0"/>
            <a:r>
              <a:rPr lang="en-US" dirty="0"/>
              <a:t>Edit Master text styles</a:t>
            </a:r>
          </a:p>
        </p:txBody>
      </p:sp>
    </p:spTree>
    <p:extLst>
      <p:ext uri="{BB962C8B-B14F-4D97-AF65-F5344CB8AC3E}">
        <p14:creationId xmlns:p14="http://schemas.microsoft.com/office/powerpoint/2010/main" val="161119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ing slide">
    <p:spTree>
      <p:nvGrpSpPr>
        <p:cNvPr id="1" name=""/>
        <p:cNvGrpSpPr/>
        <p:nvPr/>
      </p:nvGrpSpPr>
      <p:grpSpPr>
        <a:xfrm>
          <a:off x="0" y="0"/>
          <a:ext cx="0" cy="0"/>
          <a:chOff x="0" y="0"/>
          <a:chExt cx="0" cy="0"/>
        </a:xfrm>
      </p:grpSpPr>
      <p:sp>
        <p:nvSpPr>
          <p:cNvPr id="18" name="Rectangle 17"/>
          <p:cNvSpPr/>
          <p:nvPr userDrawn="1"/>
        </p:nvSpPr>
        <p:spPr>
          <a:xfrm>
            <a:off x="0" y="1"/>
            <a:ext cx="12192000" cy="6858000"/>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7" name="Title Placeholder 1"/>
          <p:cNvSpPr>
            <a:spLocks noGrp="1"/>
          </p:cNvSpPr>
          <p:nvPr>
            <p:ph type="title" hasCustomPrompt="1"/>
          </p:nvPr>
        </p:nvSpPr>
        <p:spPr>
          <a:xfrm>
            <a:off x="1165124" y="2547886"/>
            <a:ext cx="9660192" cy="1325563"/>
          </a:xfrm>
          <a:prstGeom prst="rect">
            <a:avLst/>
          </a:prstGeom>
        </p:spPr>
        <p:txBody>
          <a:bodyPr vert="horz" lIns="91440" tIns="45720" rIns="91440" bIns="45720" rtlCol="0" anchor="ctr">
            <a:noAutofit/>
          </a:bodyPr>
          <a:lstStyle>
            <a:lvl1pPr algn="ctr">
              <a:defRPr sz="6000" b="1">
                <a:solidFill>
                  <a:schemeClr val="bg1"/>
                </a:solidFill>
                <a:latin typeface="+mj-lt"/>
              </a:defRPr>
            </a:lvl1pPr>
          </a:lstStyle>
          <a:p>
            <a:r>
              <a:rPr lang="en-US" dirty="0"/>
              <a:t>Click to edit text</a:t>
            </a:r>
            <a:endParaRPr lang="en-NZ" dirty="0"/>
          </a:p>
        </p:txBody>
      </p:sp>
      <p:cxnSp>
        <p:nvCxnSpPr>
          <p:cNvPr id="28" name="Straight Connector 27"/>
          <p:cNvCxnSpPr/>
          <p:nvPr userDrawn="1"/>
        </p:nvCxnSpPr>
        <p:spPr>
          <a:xfrm flipH="1">
            <a:off x="361335" y="6054213"/>
            <a:ext cx="1154798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695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pic right text">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5184058" cy="6061587"/>
          </a:xfrm>
          <a:prstGeom prst="rect">
            <a:avLst/>
          </a:prstGeom>
        </p:spPr>
        <p:txBody>
          <a:bodyPr/>
          <a:lstStyle/>
          <a:p>
            <a:r>
              <a:rPr lang="en-US"/>
              <a:t>Click icon to add picture</a:t>
            </a:r>
            <a:endParaRPr lang="en-NZ"/>
          </a:p>
        </p:txBody>
      </p:sp>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4" name="Title Placeholder 1"/>
          <p:cNvSpPr>
            <a:spLocks noGrp="1"/>
          </p:cNvSpPr>
          <p:nvPr>
            <p:ph type="title"/>
          </p:nvPr>
        </p:nvSpPr>
        <p:spPr>
          <a:xfrm>
            <a:off x="5773994" y="365125"/>
            <a:ext cx="5579806"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a:t>Click to edit Master title style</a:t>
            </a:r>
            <a:endParaRPr lang="en-NZ" dirty="0"/>
          </a:p>
        </p:txBody>
      </p:sp>
      <p:sp>
        <p:nvSpPr>
          <p:cNvPr id="27" name="Text Placeholder 26"/>
          <p:cNvSpPr>
            <a:spLocks noGrp="1"/>
          </p:cNvSpPr>
          <p:nvPr>
            <p:ph type="body" sz="quarter" idx="11"/>
          </p:nvPr>
        </p:nvSpPr>
        <p:spPr>
          <a:xfrm>
            <a:off x="5773738" y="1924050"/>
            <a:ext cx="5580062" cy="3341688"/>
          </a:xfrm>
          <a:prstGeom prst="rect">
            <a:avLst/>
          </a:prstGeom>
        </p:spPr>
        <p:txBody>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spTree>
    <p:extLst>
      <p:ext uri="{BB962C8B-B14F-4D97-AF65-F5344CB8AC3E}">
        <p14:creationId xmlns:p14="http://schemas.microsoft.com/office/powerpoint/2010/main" val="482368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eft text right pic">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7007942" y="0"/>
            <a:ext cx="5184058" cy="6061587"/>
          </a:xfrm>
          <a:prstGeom prst="rect">
            <a:avLst/>
          </a:prstGeom>
        </p:spPr>
        <p:txBody>
          <a:bodyPr/>
          <a:lstStyle/>
          <a:p>
            <a:r>
              <a:rPr lang="en-US"/>
              <a:t>Click icon to add picture</a:t>
            </a:r>
            <a:endParaRPr lang="en-NZ" dirty="0"/>
          </a:p>
        </p:txBody>
      </p:sp>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4" name="Title Placeholder 1"/>
          <p:cNvSpPr>
            <a:spLocks noGrp="1"/>
          </p:cNvSpPr>
          <p:nvPr>
            <p:ph type="title"/>
          </p:nvPr>
        </p:nvSpPr>
        <p:spPr>
          <a:xfrm>
            <a:off x="789035" y="365125"/>
            <a:ext cx="5579806"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a:t>Click to edit Master title style</a:t>
            </a:r>
            <a:endParaRPr lang="en-NZ" dirty="0"/>
          </a:p>
        </p:txBody>
      </p:sp>
      <p:sp>
        <p:nvSpPr>
          <p:cNvPr id="27" name="Text Placeholder 26"/>
          <p:cNvSpPr>
            <a:spLocks noGrp="1"/>
          </p:cNvSpPr>
          <p:nvPr>
            <p:ph type="body" sz="quarter" idx="11"/>
          </p:nvPr>
        </p:nvSpPr>
        <p:spPr>
          <a:xfrm>
            <a:off x="788779" y="1924050"/>
            <a:ext cx="5580062" cy="3341688"/>
          </a:xfrm>
          <a:prstGeom prst="rect">
            <a:avLst/>
          </a:prstGeom>
        </p:spPr>
        <p:txBody>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spTree>
    <p:extLst>
      <p:ext uri="{BB962C8B-B14F-4D97-AF65-F5344CB8AC3E}">
        <p14:creationId xmlns:p14="http://schemas.microsoft.com/office/powerpoint/2010/main" val="2295849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0" name="Group 9"/>
          <p:cNvGrpSpPr/>
          <p:nvPr userDrawn="1"/>
        </p:nvGrpSpPr>
        <p:grpSpPr>
          <a:xfrm>
            <a:off x="0" y="6061587"/>
            <a:ext cx="12192000" cy="796413"/>
            <a:chOff x="0" y="6061587"/>
            <a:chExt cx="12192000" cy="796413"/>
          </a:xfrm>
        </p:grpSpPr>
        <p:sp>
          <p:nvSpPr>
            <p:cNvPr id="11" name="Rectangle 1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grpSp>
      <p:sp>
        <p:nvSpPr>
          <p:cNvPr id="3" name="Chart Placeholder 2"/>
          <p:cNvSpPr>
            <a:spLocks noGrp="1"/>
          </p:cNvSpPr>
          <p:nvPr>
            <p:ph type="chart" sz="quarter" idx="10"/>
          </p:nvPr>
        </p:nvSpPr>
        <p:spPr>
          <a:xfrm>
            <a:off x="339213" y="331839"/>
            <a:ext cx="11511116" cy="5390535"/>
          </a:xfrm>
          <a:prstGeom prst="rect">
            <a:avLst/>
          </a:prstGeom>
        </p:spPr>
        <p:txBody>
          <a:bodyPr/>
          <a:lstStyle/>
          <a:p>
            <a:r>
              <a:rPr lang="en-US"/>
              <a:t>Click icon to add chart</a:t>
            </a:r>
            <a:endParaRPr lang="en-NZ"/>
          </a:p>
        </p:txBody>
      </p:sp>
    </p:spTree>
    <p:extLst>
      <p:ext uri="{BB962C8B-B14F-4D97-AF65-F5344CB8AC3E}">
        <p14:creationId xmlns:p14="http://schemas.microsoft.com/office/powerpoint/2010/main" val="3962668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slide with gradient logo">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52" y="0"/>
            <a:ext cx="12192000" cy="6858000"/>
          </a:xfrm>
          <a:prstGeom prst="rect">
            <a:avLst/>
          </a:prstGeom>
        </p:spPr>
        <p:txBody>
          <a:bodyPr/>
          <a:lstStyle/>
          <a:p>
            <a:r>
              <a:rPr lang="en-US"/>
              <a:t>Click icon to add picture</a:t>
            </a:r>
            <a:endParaRPr lang="en-NZ"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742" y="6020351"/>
            <a:ext cx="1831258" cy="623798"/>
          </a:xfrm>
          <a:prstGeom prst="rect">
            <a:avLst/>
          </a:prstGeom>
        </p:spPr>
      </p:pic>
      <p:sp>
        <p:nvSpPr>
          <p:cNvPr id="20" name="Text Placeholder 19"/>
          <p:cNvSpPr>
            <a:spLocks noGrp="1"/>
          </p:cNvSpPr>
          <p:nvPr>
            <p:ph type="body" sz="quarter" idx="11"/>
          </p:nvPr>
        </p:nvSpPr>
        <p:spPr>
          <a:xfrm>
            <a:off x="10360742" y="6020351"/>
            <a:ext cx="1830906" cy="623911"/>
          </a:xfrm>
          <a:prstGeom prst="rect">
            <a:avLst/>
          </a:prstGeom>
          <a:blipFill>
            <a:blip r:embed="rId3"/>
            <a:stretch>
              <a:fillRect l="-229" t="-492" r="-1" b="-1"/>
            </a:stretch>
          </a:blipFill>
        </p:spPr>
        <p:txBody>
          <a:bodyPr/>
          <a:lstStyle>
            <a:lvl1pPr marL="0" indent="0">
              <a:buNone/>
              <a:defRPr>
                <a:noFill/>
              </a:defRPr>
            </a:lvl1pPr>
          </a:lstStyle>
          <a:p>
            <a:pPr lvl="0"/>
            <a:r>
              <a:rPr lang="en-US"/>
              <a:t>Edit Master text styles</a:t>
            </a:r>
          </a:p>
        </p:txBody>
      </p:sp>
    </p:spTree>
    <p:extLst>
      <p:ext uri="{BB962C8B-B14F-4D97-AF65-F5344CB8AC3E}">
        <p14:creationId xmlns:p14="http://schemas.microsoft.com/office/powerpoint/2010/main" val="3957053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pics and captions">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9" name="Picture Placeholder 19"/>
          <p:cNvSpPr>
            <a:spLocks noGrp="1"/>
          </p:cNvSpPr>
          <p:nvPr>
            <p:ph type="pic" sz="quarter" idx="12"/>
          </p:nvPr>
        </p:nvSpPr>
        <p:spPr>
          <a:xfrm>
            <a:off x="683342" y="755599"/>
            <a:ext cx="5126908" cy="3385062"/>
          </a:xfrm>
          <a:prstGeom prst="rect">
            <a:avLst/>
          </a:prstGeom>
        </p:spPr>
        <p:txBody>
          <a:bodyPr/>
          <a:lstStyle/>
          <a:p>
            <a:r>
              <a:rPr lang="en-US"/>
              <a:t>Click icon to add picture</a:t>
            </a:r>
            <a:endParaRPr lang="en-NZ" dirty="0"/>
          </a:p>
        </p:txBody>
      </p:sp>
      <p:sp>
        <p:nvSpPr>
          <p:cNvPr id="11" name="Picture Placeholder 19"/>
          <p:cNvSpPr>
            <a:spLocks noGrp="1"/>
          </p:cNvSpPr>
          <p:nvPr>
            <p:ph type="pic" sz="quarter" idx="13"/>
          </p:nvPr>
        </p:nvSpPr>
        <p:spPr>
          <a:xfrm>
            <a:off x="6312617" y="755599"/>
            <a:ext cx="5126908" cy="3385062"/>
          </a:xfrm>
          <a:prstGeom prst="rect">
            <a:avLst/>
          </a:prstGeom>
        </p:spPr>
        <p:txBody>
          <a:bodyPr/>
          <a:lstStyle/>
          <a:p>
            <a:r>
              <a:rPr lang="en-US"/>
              <a:t>Click icon to add picture</a:t>
            </a:r>
            <a:endParaRPr lang="en-NZ" dirty="0"/>
          </a:p>
        </p:txBody>
      </p:sp>
      <p:sp>
        <p:nvSpPr>
          <p:cNvPr id="13" name="Text Placeholder 2"/>
          <p:cNvSpPr>
            <a:spLocks noGrp="1"/>
          </p:cNvSpPr>
          <p:nvPr>
            <p:ph type="body" sz="quarter" idx="15" hasCustomPrompt="1"/>
          </p:nvPr>
        </p:nvSpPr>
        <p:spPr>
          <a:xfrm>
            <a:off x="683342" y="4314825"/>
            <a:ext cx="5126908"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4" name="Text Placeholder 2"/>
          <p:cNvSpPr>
            <a:spLocks noGrp="1"/>
          </p:cNvSpPr>
          <p:nvPr>
            <p:ph type="body" sz="quarter" idx="16" hasCustomPrompt="1"/>
          </p:nvPr>
        </p:nvSpPr>
        <p:spPr>
          <a:xfrm>
            <a:off x="6312617" y="4314824"/>
            <a:ext cx="5126908"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Tree>
    <p:extLst>
      <p:ext uri="{BB962C8B-B14F-4D97-AF65-F5344CB8AC3E}">
        <p14:creationId xmlns:p14="http://schemas.microsoft.com/office/powerpoint/2010/main" val="927529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3 pics and captions">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9" name="Picture Placeholder 19"/>
          <p:cNvSpPr>
            <a:spLocks noGrp="1"/>
          </p:cNvSpPr>
          <p:nvPr>
            <p:ph type="pic" sz="quarter" idx="12"/>
          </p:nvPr>
        </p:nvSpPr>
        <p:spPr>
          <a:xfrm>
            <a:off x="769067" y="755599"/>
            <a:ext cx="3107608" cy="3385062"/>
          </a:xfrm>
          <a:prstGeom prst="rect">
            <a:avLst/>
          </a:prstGeom>
        </p:spPr>
        <p:txBody>
          <a:bodyPr/>
          <a:lstStyle/>
          <a:p>
            <a:r>
              <a:rPr lang="en-US"/>
              <a:t>Click icon to add picture</a:t>
            </a:r>
            <a:endParaRPr lang="en-NZ" dirty="0"/>
          </a:p>
        </p:txBody>
      </p:sp>
      <p:sp>
        <p:nvSpPr>
          <p:cNvPr id="14" name="Picture Placeholder 19"/>
          <p:cNvSpPr>
            <a:spLocks noGrp="1"/>
          </p:cNvSpPr>
          <p:nvPr>
            <p:ph type="pic" sz="quarter" idx="13"/>
          </p:nvPr>
        </p:nvSpPr>
        <p:spPr>
          <a:xfrm>
            <a:off x="4512392" y="755599"/>
            <a:ext cx="3107608" cy="3385062"/>
          </a:xfrm>
          <a:prstGeom prst="rect">
            <a:avLst/>
          </a:prstGeom>
        </p:spPr>
        <p:txBody>
          <a:bodyPr/>
          <a:lstStyle/>
          <a:p>
            <a:r>
              <a:rPr lang="en-US"/>
              <a:t>Click icon to add picture</a:t>
            </a:r>
            <a:endParaRPr lang="en-NZ" dirty="0"/>
          </a:p>
        </p:txBody>
      </p:sp>
      <p:sp>
        <p:nvSpPr>
          <p:cNvPr id="15" name="Picture Placeholder 19"/>
          <p:cNvSpPr>
            <a:spLocks noGrp="1"/>
          </p:cNvSpPr>
          <p:nvPr>
            <p:ph type="pic" sz="quarter" idx="14"/>
          </p:nvPr>
        </p:nvSpPr>
        <p:spPr>
          <a:xfrm>
            <a:off x="8255000" y="755599"/>
            <a:ext cx="3107608" cy="3385062"/>
          </a:xfrm>
          <a:prstGeom prst="rect">
            <a:avLst/>
          </a:prstGeom>
        </p:spPr>
        <p:txBody>
          <a:bodyPr/>
          <a:lstStyle/>
          <a:p>
            <a:r>
              <a:rPr lang="en-US"/>
              <a:t>Click icon to add picture</a:t>
            </a:r>
            <a:endParaRPr lang="en-NZ" dirty="0"/>
          </a:p>
        </p:txBody>
      </p:sp>
      <p:sp>
        <p:nvSpPr>
          <p:cNvPr id="3" name="Text Placeholder 2"/>
          <p:cNvSpPr>
            <a:spLocks noGrp="1"/>
          </p:cNvSpPr>
          <p:nvPr>
            <p:ph type="body" sz="quarter" idx="15" hasCustomPrompt="1"/>
          </p:nvPr>
        </p:nvSpPr>
        <p:spPr>
          <a:xfrm>
            <a:off x="4511675" y="4324350"/>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7" name="Text Placeholder 2"/>
          <p:cNvSpPr>
            <a:spLocks noGrp="1"/>
          </p:cNvSpPr>
          <p:nvPr>
            <p:ph type="body" sz="quarter" idx="16" hasCustomPrompt="1"/>
          </p:nvPr>
        </p:nvSpPr>
        <p:spPr>
          <a:xfrm>
            <a:off x="769067" y="4324349"/>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8" name="Text Placeholder 2"/>
          <p:cNvSpPr>
            <a:spLocks noGrp="1"/>
          </p:cNvSpPr>
          <p:nvPr>
            <p:ph type="body" sz="quarter" idx="17" hasCustomPrompt="1"/>
          </p:nvPr>
        </p:nvSpPr>
        <p:spPr>
          <a:xfrm>
            <a:off x="8254283" y="4324348"/>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Tree>
    <p:extLst>
      <p:ext uri="{BB962C8B-B14F-4D97-AF65-F5344CB8AC3E}">
        <p14:creationId xmlns:p14="http://schemas.microsoft.com/office/powerpoint/2010/main" val="1114565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grpSp>
        <p:nvGrpSpPr>
          <p:cNvPr id="10" name="Group 9"/>
          <p:cNvGrpSpPr/>
          <p:nvPr userDrawn="1"/>
        </p:nvGrpSpPr>
        <p:grpSpPr>
          <a:xfrm>
            <a:off x="0" y="6061587"/>
            <a:ext cx="12192000" cy="796413"/>
            <a:chOff x="0" y="6061587"/>
            <a:chExt cx="12192000" cy="796413"/>
          </a:xfrm>
        </p:grpSpPr>
        <p:sp>
          <p:nvSpPr>
            <p:cNvPr id="11" name="Rectangle 1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grpSp>
    </p:spTree>
    <p:extLst>
      <p:ext uri="{BB962C8B-B14F-4D97-AF65-F5344CB8AC3E}">
        <p14:creationId xmlns:p14="http://schemas.microsoft.com/office/powerpoint/2010/main" val="1659187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18" name="Rectangle 17"/>
          <p:cNvSpPr/>
          <p:nvPr userDrawn="1"/>
        </p:nvSpPr>
        <p:spPr>
          <a:xfrm>
            <a:off x="0" y="1"/>
            <a:ext cx="12192000" cy="6858000"/>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9695" y="6289778"/>
            <a:ext cx="1219629" cy="345169"/>
          </a:xfrm>
          <a:prstGeom prst="rect">
            <a:avLst/>
          </a:prstGeom>
        </p:spPr>
      </p:pic>
      <p:sp>
        <p:nvSpPr>
          <p:cNvPr id="27" name="Title Placeholder 1"/>
          <p:cNvSpPr>
            <a:spLocks noGrp="1"/>
          </p:cNvSpPr>
          <p:nvPr>
            <p:ph type="title" hasCustomPrompt="1"/>
          </p:nvPr>
        </p:nvSpPr>
        <p:spPr>
          <a:xfrm>
            <a:off x="1165124" y="2547886"/>
            <a:ext cx="9660192" cy="1325563"/>
          </a:xfrm>
          <a:prstGeom prst="rect">
            <a:avLst/>
          </a:prstGeom>
        </p:spPr>
        <p:txBody>
          <a:bodyPr vert="horz" lIns="91440" tIns="45720" rIns="91440" bIns="45720" rtlCol="0" anchor="ctr">
            <a:noAutofit/>
          </a:bodyPr>
          <a:lstStyle>
            <a:lvl1pPr algn="ctr">
              <a:defRPr sz="6000" b="1">
                <a:solidFill>
                  <a:schemeClr val="bg1"/>
                </a:solidFill>
                <a:latin typeface="+mj-lt"/>
              </a:defRPr>
            </a:lvl1pPr>
          </a:lstStyle>
          <a:p>
            <a:r>
              <a:rPr lang="en-US" dirty="0"/>
              <a:t>Click to edit text</a:t>
            </a:r>
            <a:endParaRPr lang="en-NZ" dirty="0"/>
          </a:p>
        </p:txBody>
      </p:sp>
      <p:cxnSp>
        <p:nvCxnSpPr>
          <p:cNvPr id="28" name="Straight Connector 27"/>
          <p:cNvCxnSpPr/>
          <p:nvPr userDrawn="1"/>
        </p:nvCxnSpPr>
        <p:spPr>
          <a:xfrm flipH="1">
            <a:off x="361335" y="6054213"/>
            <a:ext cx="1154798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335" y="6382484"/>
            <a:ext cx="7096740" cy="172950"/>
          </a:xfrm>
          <a:prstGeom prst="rect">
            <a:avLst/>
          </a:prstGeom>
        </p:spPr>
      </p:pic>
    </p:spTree>
    <p:extLst>
      <p:ext uri="{BB962C8B-B14F-4D97-AF65-F5344CB8AC3E}">
        <p14:creationId xmlns:p14="http://schemas.microsoft.com/office/powerpoint/2010/main" val="1153047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1A81C866-0AF8-48FD-9740-013F310BA076}" type="datetimeFigureOut">
              <a:rPr lang="en-NZ" smtClean="0"/>
              <a:t>4/07/2025</a:t>
            </a:fld>
            <a:endParaRPr lang="en-NZ" dirty="0"/>
          </a:p>
        </p:txBody>
      </p:sp>
      <p:sp>
        <p:nvSpPr>
          <p:cNvPr id="5" name="Footer Placeholder 4"/>
          <p:cNvSpPr>
            <a:spLocks noGrp="1"/>
          </p:cNvSpPr>
          <p:nvPr>
            <p:ph type="ftr" sz="quarter" idx="11"/>
          </p:nvPr>
        </p:nvSpPr>
        <p:spPr/>
        <p:txBody>
          <a:bodyPr/>
          <a:lstStyle/>
          <a:p>
            <a:endParaRPr lang="en-NZ" dirty="0"/>
          </a:p>
        </p:txBody>
      </p:sp>
      <p:sp>
        <p:nvSpPr>
          <p:cNvPr id="6" name="Slide Number Placeholder 5"/>
          <p:cNvSpPr>
            <a:spLocks noGrp="1"/>
          </p:cNvSpPr>
          <p:nvPr>
            <p:ph type="sldNum" sz="quarter" idx="12"/>
          </p:nvPr>
        </p:nvSpPr>
        <p:spPr/>
        <p:txBody>
          <a:bodyPr/>
          <a:lstStyle/>
          <a:p>
            <a:fld id="{E8EA2BC2-8387-4528-BB0E-43B29FF6EDA4}" type="slidenum">
              <a:rPr lang="en-NZ" smtClean="0"/>
              <a:t>‹#›</a:t>
            </a:fld>
            <a:endParaRPr lang="en-NZ" dirty="0"/>
          </a:p>
        </p:txBody>
      </p:sp>
    </p:spTree>
    <p:extLst>
      <p:ext uri="{BB962C8B-B14F-4D97-AF65-F5344CB8AC3E}">
        <p14:creationId xmlns:p14="http://schemas.microsoft.com/office/powerpoint/2010/main" val="28202976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fld id="{1A81C866-0AF8-48FD-9740-013F310BA076}" type="datetimeFigureOut">
              <a:rPr lang="en-NZ" smtClean="0"/>
              <a:t>4/07/2025</a:t>
            </a:fld>
            <a:endParaRPr lang="en-NZ" dirty="0"/>
          </a:p>
        </p:txBody>
      </p:sp>
      <p:sp>
        <p:nvSpPr>
          <p:cNvPr id="6" name="Footer Placeholder 5"/>
          <p:cNvSpPr>
            <a:spLocks noGrp="1"/>
          </p:cNvSpPr>
          <p:nvPr>
            <p:ph type="ftr" sz="quarter" idx="11"/>
          </p:nvPr>
        </p:nvSpPr>
        <p:spPr/>
        <p:txBody>
          <a:bodyPr/>
          <a:lstStyle/>
          <a:p>
            <a:endParaRPr lang="en-NZ" dirty="0"/>
          </a:p>
        </p:txBody>
      </p:sp>
      <p:sp>
        <p:nvSpPr>
          <p:cNvPr id="7" name="Slide Number Placeholder 6"/>
          <p:cNvSpPr>
            <a:spLocks noGrp="1"/>
          </p:cNvSpPr>
          <p:nvPr>
            <p:ph type="sldNum" sz="quarter" idx="12"/>
          </p:nvPr>
        </p:nvSpPr>
        <p:spPr/>
        <p:txBody>
          <a:bodyPr/>
          <a:lstStyle/>
          <a:p>
            <a:fld id="{E8EA2BC2-8387-4528-BB0E-43B29FF6EDA4}" type="slidenum">
              <a:rPr lang="en-NZ" smtClean="0"/>
              <a:t>‹#›</a:t>
            </a:fld>
            <a:endParaRPr lang="en-NZ" dirty="0"/>
          </a:p>
        </p:txBody>
      </p:sp>
    </p:spTree>
    <p:extLst>
      <p:ext uri="{BB962C8B-B14F-4D97-AF65-F5344CB8AC3E}">
        <p14:creationId xmlns:p14="http://schemas.microsoft.com/office/powerpoint/2010/main" val="1332840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ov Gardens Cover Slide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4" name="Title Placeholder 1"/>
          <p:cNvSpPr>
            <a:spLocks noGrp="1"/>
          </p:cNvSpPr>
          <p:nvPr>
            <p:ph type="title" hasCustomPrompt="1"/>
          </p:nvPr>
        </p:nvSpPr>
        <p:spPr>
          <a:xfrm>
            <a:off x="4716378" y="2446813"/>
            <a:ext cx="7192945" cy="910612"/>
          </a:xfrm>
          <a:prstGeom prst="rect">
            <a:avLst/>
          </a:prstGeom>
        </p:spPr>
        <p:txBody>
          <a:bodyPr vert="horz" lIns="91440" tIns="45720" rIns="91440" bIns="45720" rtlCol="0" anchor="ctr">
            <a:noAutofit/>
          </a:bodyPr>
          <a:lstStyle>
            <a:lvl1pPr algn="r">
              <a:defRPr sz="4800" b="1">
                <a:solidFill>
                  <a:srgbClr val="1A6E8F"/>
                </a:solidFill>
                <a:latin typeface="+mj-lt"/>
              </a:defRPr>
            </a:lvl1pPr>
          </a:lstStyle>
          <a:p>
            <a:r>
              <a:rPr lang="en-US" dirty="0"/>
              <a:t>Click to edit text</a:t>
            </a:r>
            <a:endParaRPr lang="en-NZ" dirty="0"/>
          </a:p>
        </p:txBody>
      </p:sp>
      <p:sp>
        <p:nvSpPr>
          <p:cNvPr id="36" name="Text Placeholder 26"/>
          <p:cNvSpPr>
            <a:spLocks noGrp="1"/>
          </p:cNvSpPr>
          <p:nvPr>
            <p:ph type="body" sz="quarter" idx="11"/>
          </p:nvPr>
        </p:nvSpPr>
        <p:spPr>
          <a:xfrm>
            <a:off x="6329262" y="3293259"/>
            <a:ext cx="5580062" cy="2193141"/>
          </a:xfrm>
          <a:prstGeom prst="rect">
            <a:avLst/>
          </a:prstGeom>
        </p:spPr>
        <p:txBody>
          <a:bodyPr/>
          <a:lstStyle>
            <a:lvl1pPr marL="0" indent="0" algn="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443926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kefront Cover Slide ">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4"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3010996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hinemutu Cover Slide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1977134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useum Cover Slide ">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2066" t="1" b="2745"/>
          <a:stretch/>
        </p:blipFill>
        <p:spPr>
          <a:xfrm>
            <a:off x="0" y="0"/>
            <a:ext cx="12192000" cy="6810376"/>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6"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rgbClr val="1A6E8F"/>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rgbClr val="1A6E8F"/>
                </a:solidFill>
                <a:latin typeface="+mj-lt"/>
              </a:defRPr>
            </a:lvl1pPr>
          </a:lstStyle>
          <a:p>
            <a:r>
              <a:rPr lang="en-US" dirty="0"/>
              <a:t>Click to edit text</a:t>
            </a:r>
            <a:endParaRPr lang="en-NZ" dirty="0"/>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780346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otorua foliage Cover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6" name="Text Placeholder 26"/>
          <p:cNvSpPr>
            <a:spLocks noGrp="1"/>
          </p:cNvSpPr>
          <p:nvPr>
            <p:ph type="body" sz="quarter" idx="11"/>
          </p:nvPr>
        </p:nvSpPr>
        <p:spPr>
          <a:xfrm>
            <a:off x="866274" y="3561351"/>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8" name="Title Placeholder 1"/>
          <p:cNvSpPr>
            <a:spLocks noGrp="1"/>
          </p:cNvSpPr>
          <p:nvPr>
            <p:ph type="title" hasCustomPrompt="1"/>
          </p:nvPr>
        </p:nvSpPr>
        <p:spPr>
          <a:xfrm>
            <a:off x="866274" y="2518925"/>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12257040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Site Cover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5189" b="5803"/>
          <a:stretch/>
        </p:blipFill>
        <p:spPr>
          <a:xfrm>
            <a:off x="1" y="-27570"/>
            <a:ext cx="12201524" cy="6818895"/>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10" name="Title Placeholder 1"/>
          <p:cNvSpPr>
            <a:spLocks noGrp="1"/>
          </p:cNvSpPr>
          <p:nvPr>
            <p:ph type="title" hasCustomPrompt="1"/>
          </p:nvPr>
        </p:nvSpPr>
        <p:spPr>
          <a:xfrm>
            <a:off x="625642" y="3136624"/>
            <a:ext cx="6208296" cy="910612"/>
          </a:xfrm>
          <a:prstGeom prst="rect">
            <a:avLst/>
          </a:prstGeom>
        </p:spPr>
        <p:txBody>
          <a:bodyPr vert="horz" lIns="91440" tIns="45720" rIns="91440" bIns="45720" rtlCol="0" anchor="ctr">
            <a:noAutofit/>
          </a:bodyPr>
          <a:lstStyle>
            <a:lvl1pPr algn="l">
              <a:defRPr sz="4800" b="1">
                <a:solidFill>
                  <a:schemeClr val="bg1"/>
                </a:solidFill>
                <a:latin typeface="+mj-lt"/>
              </a:defRPr>
            </a:lvl1pPr>
          </a:lstStyle>
          <a:p>
            <a:r>
              <a:rPr lang="en-US" dirty="0"/>
              <a:t>Click to edit text</a:t>
            </a:r>
            <a:endParaRPr lang="en-NZ" dirty="0"/>
          </a:p>
        </p:txBody>
      </p:sp>
      <p:sp>
        <p:nvSpPr>
          <p:cNvPr id="11" name="Text Placeholder 26"/>
          <p:cNvSpPr>
            <a:spLocks noGrp="1"/>
          </p:cNvSpPr>
          <p:nvPr>
            <p:ph type="body" sz="quarter" idx="11"/>
          </p:nvPr>
        </p:nvSpPr>
        <p:spPr>
          <a:xfrm>
            <a:off x="625641" y="3983071"/>
            <a:ext cx="6208296" cy="2022370"/>
          </a:xfrm>
          <a:prstGeom prst="rect">
            <a:avLst/>
          </a:prstGeom>
        </p:spPr>
        <p:txBody>
          <a:bodyPr/>
          <a:lstStyle>
            <a:lvl1pPr marL="0" indent="0" algn="l">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33170940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kitapu Cover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13" name="Text Placeholder 26"/>
          <p:cNvSpPr>
            <a:spLocks noGrp="1"/>
          </p:cNvSpPr>
          <p:nvPr>
            <p:ph type="body" sz="quarter" idx="11"/>
          </p:nvPr>
        </p:nvSpPr>
        <p:spPr>
          <a:xfrm>
            <a:off x="866274" y="2326105"/>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14" name="Title Placeholder 1"/>
          <p:cNvSpPr>
            <a:spLocks noGrp="1"/>
          </p:cNvSpPr>
          <p:nvPr>
            <p:ph type="title" hasCustomPrompt="1"/>
          </p:nvPr>
        </p:nvSpPr>
        <p:spPr>
          <a:xfrm>
            <a:off x="866274" y="1283679"/>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30902453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rawera 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a:p>
        </p:txBody>
      </p:sp>
      <p:sp>
        <p:nvSpPr>
          <p:cNvPr id="36" name="Text Placeholder 26"/>
          <p:cNvSpPr>
            <a:spLocks noGrp="1"/>
          </p:cNvSpPr>
          <p:nvPr>
            <p:ph type="body" sz="quarter" idx="11"/>
          </p:nvPr>
        </p:nvSpPr>
        <p:spPr>
          <a:xfrm>
            <a:off x="866274" y="5101388"/>
            <a:ext cx="10475494" cy="1138990"/>
          </a:xfrm>
          <a:prstGeom prst="rect">
            <a:avLst/>
          </a:prstGeom>
        </p:spPr>
        <p:txBody>
          <a:bodyPr/>
          <a:lstStyle>
            <a:lvl1pPr marL="0" indent="0" algn="ctr">
              <a:buNone/>
              <a:defRPr sz="3200">
                <a:solidFill>
                  <a:schemeClr val="bg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US"/>
              <a:t>Edit Master text styles</a:t>
            </a:r>
          </a:p>
        </p:txBody>
      </p:sp>
      <p:sp>
        <p:nvSpPr>
          <p:cNvPr id="7" name="Title Placeholder 1"/>
          <p:cNvSpPr>
            <a:spLocks noGrp="1"/>
          </p:cNvSpPr>
          <p:nvPr>
            <p:ph type="title" hasCustomPrompt="1"/>
          </p:nvPr>
        </p:nvSpPr>
        <p:spPr>
          <a:xfrm>
            <a:off x="866274" y="4058962"/>
            <a:ext cx="10475494" cy="910612"/>
          </a:xfrm>
          <a:prstGeom prst="rect">
            <a:avLst/>
          </a:prstGeom>
        </p:spPr>
        <p:txBody>
          <a:bodyPr vert="horz" lIns="91440" tIns="45720" rIns="91440" bIns="45720" rtlCol="0" anchor="ctr">
            <a:noAutofit/>
          </a:bodyPr>
          <a:lstStyle>
            <a:lvl1pPr algn="ctr">
              <a:defRPr sz="4800" b="1">
                <a:solidFill>
                  <a:schemeClr val="bg1"/>
                </a:solidFill>
                <a:latin typeface="+mj-lt"/>
              </a:defRPr>
            </a:lvl1pPr>
          </a:lstStyle>
          <a:p>
            <a:r>
              <a:rPr lang="en-US" dirty="0"/>
              <a:t>Click to edit text</a:t>
            </a:r>
            <a:endParaRPr lang="en-NZ" dirty="0"/>
          </a:p>
        </p:txBody>
      </p:sp>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1908087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lain text slide">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Title Placeholder 1"/>
          <p:cNvSpPr>
            <a:spLocks noGrp="1"/>
          </p:cNvSpPr>
          <p:nvPr>
            <p:ph type="title"/>
          </p:nvPr>
        </p:nvSpPr>
        <p:spPr>
          <a:xfrm>
            <a:off x="789035" y="365125"/>
            <a:ext cx="10618842"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dirty="0"/>
              <a:t>Click to edit Master title style</a:t>
            </a:r>
            <a:endParaRPr lang="en-NZ" dirty="0"/>
          </a:p>
        </p:txBody>
      </p:sp>
      <p:sp>
        <p:nvSpPr>
          <p:cNvPr id="27" name="Text Placeholder 26"/>
          <p:cNvSpPr>
            <a:spLocks noGrp="1"/>
          </p:cNvSpPr>
          <p:nvPr>
            <p:ph type="body" sz="quarter" idx="11"/>
          </p:nvPr>
        </p:nvSpPr>
        <p:spPr>
          <a:xfrm>
            <a:off x="788779" y="1924050"/>
            <a:ext cx="10619098" cy="3341688"/>
          </a:xfrm>
          <a:prstGeom prst="rect">
            <a:avLst/>
          </a:prstGeom>
        </p:spPr>
        <p:txBody>
          <a:bodyPr/>
          <a:lstStyle>
            <a:lvl1pPr marL="0" indent="0">
              <a:buNone/>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457164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s slide">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Text Placeholder 26"/>
          <p:cNvSpPr>
            <a:spLocks noGrp="1"/>
          </p:cNvSpPr>
          <p:nvPr>
            <p:ph type="body" sz="quarter" idx="11"/>
          </p:nvPr>
        </p:nvSpPr>
        <p:spPr>
          <a:xfrm>
            <a:off x="788779" y="962025"/>
            <a:ext cx="10619098" cy="4303713"/>
          </a:xfrm>
          <a:prstGeom prst="rect">
            <a:avLst/>
          </a:prstGeom>
        </p:spPr>
        <p:txBody>
          <a:bodyPr numCol="2" spcCol="914400"/>
          <a:lstStyle>
            <a:lvl1pPr marL="0" indent="0">
              <a:buNone/>
              <a:defRPr sz="2400"/>
            </a:lvl1pPr>
          </a:lstStyle>
          <a:p>
            <a:pPr lvl="0"/>
            <a:r>
              <a:rPr lang="en-US" dirty="0"/>
              <a:t>Edit Master text styles</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3315060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ing slide">
    <p:spTree>
      <p:nvGrpSpPr>
        <p:cNvPr id="1" name=""/>
        <p:cNvGrpSpPr/>
        <p:nvPr/>
      </p:nvGrpSpPr>
      <p:grpSpPr>
        <a:xfrm>
          <a:off x="0" y="0"/>
          <a:ext cx="0" cy="0"/>
          <a:chOff x="0" y="0"/>
          <a:chExt cx="0" cy="0"/>
        </a:xfrm>
      </p:grpSpPr>
      <p:sp>
        <p:nvSpPr>
          <p:cNvPr id="18" name="Rectangle 17"/>
          <p:cNvSpPr/>
          <p:nvPr userDrawn="1"/>
        </p:nvSpPr>
        <p:spPr>
          <a:xfrm>
            <a:off x="0" y="1"/>
            <a:ext cx="12192000" cy="6858000"/>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Title Placeholder 1"/>
          <p:cNvSpPr>
            <a:spLocks noGrp="1"/>
          </p:cNvSpPr>
          <p:nvPr>
            <p:ph type="title" hasCustomPrompt="1"/>
          </p:nvPr>
        </p:nvSpPr>
        <p:spPr>
          <a:xfrm>
            <a:off x="1165124" y="2547886"/>
            <a:ext cx="9660192" cy="1325563"/>
          </a:xfrm>
          <a:prstGeom prst="rect">
            <a:avLst/>
          </a:prstGeom>
        </p:spPr>
        <p:txBody>
          <a:bodyPr vert="horz" lIns="91440" tIns="45720" rIns="91440" bIns="45720" rtlCol="0" anchor="ctr">
            <a:noAutofit/>
          </a:bodyPr>
          <a:lstStyle>
            <a:lvl1pPr algn="ctr">
              <a:defRPr sz="6000" b="1">
                <a:solidFill>
                  <a:schemeClr val="bg1"/>
                </a:solidFill>
                <a:latin typeface="+mj-lt"/>
              </a:defRPr>
            </a:lvl1pPr>
          </a:lstStyle>
          <a:p>
            <a:r>
              <a:rPr lang="en-US" dirty="0"/>
              <a:t>Click to edit text</a:t>
            </a:r>
            <a:endParaRPr lang="en-NZ" dirty="0"/>
          </a:p>
        </p:txBody>
      </p:sp>
      <p:cxnSp>
        <p:nvCxnSpPr>
          <p:cNvPr id="28" name="Straight Connector 27"/>
          <p:cNvCxnSpPr/>
          <p:nvPr userDrawn="1"/>
        </p:nvCxnSpPr>
        <p:spPr>
          <a:xfrm flipH="1">
            <a:off x="361335" y="6054213"/>
            <a:ext cx="1154798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12232486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eft pic right text">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5184058" cy="6061587"/>
          </a:xfrm>
          <a:prstGeom prst="rect">
            <a:avLst/>
          </a:prstGeom>
        </p:spPr>
        <p:txBody>
          <a:bodyPr/>
          <a:lstStyle/>
          <a:p>
            <a:r>
              <a:rPr lang="en-US"/>
              <a:t>Click icon to add picture</a:t>
            </a:r>
            <a:endParaRPr lang="en-NZ"/>
          </a:p>
        </p:txBody>
      </p:sp>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Title Placeholder 1"/>
          <p:cNvSpPr>
            <a:spLocks noGrp="1"/>
          </p:cNvSpPr>
          <p:nvPr>
            <p:ph type="title"/>
          </p:nvPr>
        </p:nvSpPr>
        <p:spPr>
          <a:xfrm>
            <a:off x="5773994" y="365125"/>
            <a:ext cx="5579806"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a:t>Click to edit Master title style</a:t>
            </a:r>
            <a:endParaRPr lang="en-NZ" dirty="0"/>
          </a:p>
        </p:txBody>
      </p:sp>
      <p:sp>
        <p:nvSpPr>
          <p:cNvPr id="27" name="Text Placeholder 26"/>
          <p:cNvSpPr>
            <a:spLocks noGrp="1"/>
          </p:cNvSpPr>
          <p:nvPr>
            <p:ph type="body" sz="quarter" idx="11"/>
          </p:nvPr>
        </p:nvSpPr>
        <p:spPr>
          <a:xfrm>
            <a:off x="5773738" y="1924050"/>
            <a:ext cx="5580062" cy="3341688"/>
          </a:xfrm>
          <a:prstGeom prst="rect">
            <a:avLst/>
          </a:prstGeom>
        </p:spPr>
        <p:txBody>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356039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Left text right pic">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7007942" y="0"/>
            <a:ext cx="5184058" cy="6061587"/>
          </a:xfrm>
          <a:prstGeom prst="rect">
            <a:avLst/>
          </a:prstGeom>
        </p:spPr>
        <p:txBody>
          <a:bodyPr/>
          <a:lstStyle/>
          <a:p>
            <a:r>
              <a:rPr lang="en-US"/>
              <a:t>Click icon to add picture</a:t>
            </a:r>
            <a:endParaRPr lang="en-NZ" dirty="0"/>
          </a:p>
        </p:txBody>
      </p:sp>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Title Placeholder 1"/>
          <p:cNvSpPr>
            <a:spLocks noGrp="1"/>
          </p:cNvSpPr>
          <p:nvPr>
            <p:ph type="title"/>
          </p:nvPr>
        </p:nvSpPr>
        <p:spPr>
          <a:xfrm>
            <a:off x="789035" y="365125"/>
            <a:ext cx="5579806" cy="1325563"/>
          </a:xfrm>
          <a:prstGeom prst="rect">
            <a:avLst/>
          </a:prstGeom>
        </p:spPr>
        <p:txBody>
          <a:bodyPr vert="horz" lIns="91440" tIns="45720" rIns="91440" bIns="45720" rtlCol="0" anchor="ctr">
            <a:normAutofit/>
          </a:bodyPr>
          <a:lstStyle>
            <a:lvl1pPr>
              <a:defRPr b="1">
                <a:solidFill>
                  <a:srgbClr val="1A6E8F"/>
                </a:solidFill>
                <a:latin typeface="+mj-lt"/>
              </a:defRPr>
            </a:lvl1pPr>
          </a:lstStyle>
          <a:p>
            <a:r>
              <a:rPr lang="en-US"/>
              <a:t>Click to edit Master title style</a:t>
            </a:r>
            <a:endParaRPr lang="en-NZ" dirty="0"/>
          </a:p>
        </p:txBody>
      </p:sp>
      <p:sp>
        <p:nvSpPr>
          <p:cNvPr id="27" name="Text Placeholder 26"/>
          <p:cNvSpPr>
            <a:spLocks noGrp="1"/>
          </p:cNvSpPr>
          <p:nvPr>
            <p:ph type="body" sz="quarter" idx="11"/>
          </p:nvPr>
        </p:nvSpPr>
        <p:spPr>
          <a:xfrm>
            <a:off x="788779" y="1924050"/>
            <a:ext cx="5580062" cy="3341688"/>
          </a:xfrm>
          <a:prstGeom prst="rect">
            <a:avLst/>
          </a:prstGeom>
        </p:spPr>
        <p:txBody>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7268386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hart slide">
    <p:spTree>
      <p:nvGrpSpPr>
        <p:cNvPr id="1" name=""/>
        <p:cNvGrpSpPr/>
        <p:nvPr/>
      </p:nvGrpSpPr>
      <p:grpSpPr>
        <a:xfrm>
          <a:off x="0" y="0"/>
          <a:ext cx="0" cy="0"/>
          <a:chOff x="0" y="0"/>
          <a:chExt cx="0" cy="0"/>
        </a:xfrm>
      </p:grpSpPr>
      <p:sp>
        <p:nvSpPr>
          <p:cNvPr id="11" name="Rectangle 1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hart Placeholder 2"/>
          <p:cNvSpPr>
            <a:spLocks noGrp="1"/>
          </p:cNvSpPr>
          <p:nvPr userDrawn="1">
            <p:ph type="chart" sz="quarter" idx="10"/>
          </p:nvPr>
        </p:nvSpPr>
        <p:spPr>
          <a:xfrm>
            <a:off x="339213" y="331839"/>
            <a:ext cx="11511116" cy="5390535"/>
          </a:xfrm>
          <a:prstGeom prst="rect">
            <a:avLst/>
          </a:prstGeom>
        </p:spPr>
        <p:txBody>
          <a:bodyPr/>
          <a:lstStyle/>
          <a:p>
            <a:endParaRPr lang="en-NZ"/>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5484112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Picture slide with gradient logo">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52" y="0"/>
            <a:ext cx="12192000" cy="6858000"/>
          </a:xfrm>
          <a:prstGeom prst="rect">
            <a:avLst/>
          </a:prstGeom>
        </p:spPr>
        <p:txBody>
          <a:bodyPr/>
          <a:lstStyle/>
          <a:p>
            <a:endParaRPr lang="en-NZ" dirty="0"/>
          </a:p>
        </p:txBody>
      </p:sp>
      <p:sp>
        <p:nvSpPr>
          <p:cNvPr id="20" name="Text Placeholder 19"/>
          <p:cNvSpPr>
            <a:spLocks noGrp="1"/>
          </p:cNvSpPr>
          <p:nvPr>
            <p:ph type="body" sz="quarter" idx="11"/>
          </p:nvPr>
        </p:nvSpPr>
        <p:spPr>
          <a:xfrm>
            <a:off x="10168924" y="6029059"/>
            <a:ext cx="2032601" cy="623911"/>
          </a:xfrm>
          <a:prstGeom prst="rect">
            <a:avLst/>
          </a:prstGeom>
          <a:blipFill>
            <a:blip r:embed="rId2"/>
            <a:stretch>
              <a:fillRect l="-229" t="-492" r="-1" b="-1"/>
            </a:stretch>
          </a:blipFill>
        </p:spPr>
        <p:txBody>
          <a:bodyPr/>
          <a:lstStyle>
            <a:lvl1pPr marL="0" indent="0">
              <a:buNone/>
              <a:defRPr>
                <a:noFill/>
              </a:defRPr>
            </a:lvl1pPr>
          </a:lstStyle>
          <a:p>
            <a:pPr lvl="0"/>
            <a:endParaRPr lang="en-NZ"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68572" y="6020351"/>
            <a:ext cx="2032601" cy="623798"/>
          </a:xfrm>
          <a:prstGeom prst="rect">
            <a:avLst/>
          </a:prstGeom>
        </p:spPr>
      </p:pic>
    </p:spTree>
    <p:extLst>
      <p:ext uri="{BB962C8B-B14F-4D97-AF65-F5344CB8AC3E}">
        <p14:creationId xmlns:p14="http://schemas.microsoft.com/office/powerpoint/2010/main" val="17212529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pics and captions">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Picture Placeholder 19"/>
          <p:cNvSpPr>
            <a:spLocks noGrp="1"/>
          </p:cNvSpPr>
          <p:nvPr>
            <p:ph type="pic" sz="quarter" idx="12"/>
          </p:nvPr>
        </p:nvSpPr>
        <p:spPr>
          <a:xfrm>
            <a:off x="683342" y="755599"/>
            <a:ext cx="5126908" cy="3385062"/>
          </a:xfrm>
          <a:prstGeom prst="rect">
            <a:avLst/>
          </a:prstGeom>
        </p:spPr>
        <p:txBody>
          <a:bodyPr/>
          <a:lstStyle/>
          <a:p>
            <a:r>
              <a:rPr lang="en-US"/>
              <a:t>Click icon to add picture</a:t>
            </a:r>
            <a:endParaRPr lang="en-NZ" dirty="0"/>
          </a:p>
        </p:txBody>
      </p:sp>
      <p:sp>
        <p:nvSpPr>
          <p:cNvPr id="11" name="Picture Placeholder 19"/>
          <p:cNvSpPr>
            <a:spLocks noGrp="1"/>
          </p:cNvSpPr>
          <p:nvPr>
            <p:ph type="pic" sz="quarter" idx="13"/>
          </p:nvPr>
        </p:nvSpPr>
        <p:spPr>
          <a:xfrm>
            <a:off x="6312617" y="755599"/>
            <a:ext cx="5126908" cy="3385062"/>
          </a:xfrm>
          <a:prstGeom prst="rect">
            <a:avLst/>
          </a:prstGeom>
        </p:spPr>
        <p:txBody>
          <a:bodyPr/>
          <a:lstStyle/>
          <a:p>
            <a:r>
              <a:rPr lang="en-US"/>
              <a:t>Click icon to add picture</a:t>
            </a:r>
            <a:endParaRPr lang="en-NZ" dirty="0"/>
          </a:p>
        </p:txBody>
      </p:sp>
      <p:sp>
        <p:nvSpPr>
          <p:cNvPr id="13" name="Text Placeholder 2"/>
          <p:cNvSpPr>
            <a:spLocks noGrp="1"/>
          </p:cNvSpPr>
          <p:nvPr>
            <p:ph type="body" sz="quarter" idx="15" hasCustomPrompt="1"/>
          </p:nvPr>
        </p:nvSpPr>
        <p:spPr>
          <a:xfrm>
            <a:off x="683342" y="4314825"/>
            <a:ext cx="5126908"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4" name="Text Placeholder 2"/>
          <p:cNvSpPr>
            <a:spLocks noGrp="1"/>
          </p:cNvSpPr>
          <p:nvPr>
            <p:ph type="body" sz="quarter" idx="16" hasCustomPrompt="1"/>
          </p:nvPr>
        </p:nvSpPr>
        <p:spPr>
          <a:xfrm>
            <a:off x="6312617" y="4314824"/>
            <a:ext cx="5126908"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574293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3 pics and captions">
    <p:spTree>
      <p:nvGrpSpPr>
        <p:cNvPr id="1" name=""/>
        <p:cNvGrpSpPr/>
        <p:nvPr/>
      </p:nvGrpSpPr>
      <p:grpSpPr>
        <a:xfrm>
          <a:off x="0" y="0"/>
          <a:ext cx="0" cy="0"/>
          <a:chOff x="0" y="0"/>
          <a:chExt cx="0" cy="0"/>
        </a:xfrm>
      </p:grpSpPr>
      <p:sp>
        <p:nvSpPr>
          <p:cNvPr id="22" name="Rectangle 21"/>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Picture Placeholder 19"/>
          <p:cNvSpPr>
            <a:spLocks noGrp="1"/>
          </p:cNvSpPr>
          <p:nvPr>
            <p:ph type="pic" sz="quarter" idx="12"/>
          </p:nvPr>
        </p:nvSpPr>
        <p:spPr>
          <a:xfrm>
            <a:off x="769067" y="755599"/>
            <a:ext cx="3107608" cy="3385062"/>
          </a:xfrm>
          <a:prstGeom prst="rect">
            <a:avLst/>
          </a:prstGeom>
        </p:spPr>
        <p:txBody>
          <a:bodyPr/>
          <a:lstStyle/>
          <a:p>
            <a:r>
              <a:rPr lang="en-US"/>
              <a:t>Click icon to add picture</a:t>
            </a:r>
            <a:endParaRPr lang="en-NZ" dirty="0"/>
          </a:p>
        </p:txBody>
      </p:sp>
      <p:sp>
        <p:nvSpPr>
          <p:cNvPr id="14" name="Picture Placeholder 19"/>
          <p:cNvSpPr>
            <a:spLocks noGrp="1"/>
          </p:cNvSpPr>
          <p:nvPr>
            <p:ph type="pic" sz="quarter" idx="13"/>
          </p:nvPr>
        </p:nvSpPr>
        <p:spPr>
          <a:xfrm>
            <a:off x="4512392" y="755599"/>
            <a:ext cx="3107608" cy="3385062"/>
          </a:xfrm>
          <a:prstGeom prst="rect">
            <a:avLst/>
          </a:prstGeom>
        </p:spPr>
        <p:txBody>
          <a:bodyPr/>
          <a:lstStyle/>
          <a:p>
            <a:r>
              <a:rPr lang="en-US"/>
              <a:t>Click icon to add picture</a:t>
            </a:r>
            <a:endParaRPr lang="en-NZ" dirty="0"/>
          </a:p>
        </p:txBody>
      </p:sp>
      <p:sp>
        <p:nvSpPr>
          <p:cNvPr id="15" name="Picture Placeholder 19"/>
          <p:cNvSpPr>
            <a:spLocks noGrp="1"/>
          </p:cNvSpPr>
          <p:nvPr>
            <p:ph type="pic" sz="quarter" idx="14"/>
          </p:nvPr>
        </p:nvSpPr>
        <p:spPr>
          <a:xfrm>
            <a:off x="8255000" y="755599"/>
            <a:ext cx="3107608" cy="3385062"/>
          </a:xfrm>
          <a:prstGeom prst="rect">
            <a:avLst/>
          </a:prstGeom>
        </p:spPr>
        <p:txBody>
          <a:bodyPr/>
          <a:lstStyle/>
          <a:p>
            <a:r>
              <a:rPr lang="en-US"/>
              <a:t>Click icon to add picture</a:t>
            </a:r>
            <a:endParaRPr lang="en-NZ" dirty="0"/>
          </a:p>
        </p:txBody>
      </p:sp>
      <p:sp>
        <p:nvSpPr>
          <p:cNvPr id="3" name="Text Placeholder 2"/>
          <p:cNvSpPr>
            <a:spLocks noGrp="1"/>
          </p:cNvSpPr>
          <p:nvPr>
            <p:ph type="body" sz="quarter" idx="15" hasCustomPrompt="1"/>
          </p:nvPr>
        </p:nvSpPr>
        <p:spPr>
          <a:xfrm>
            <a:off x="4511675" y="4324350"/>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7" name="Text Placeholder 2"/>
          <p:cNvSpPr>
            <a:spLocks noGrp="1"/>
          </p:cNvSpPr>
          <p:nvPr>
            <p:ph type="body" sz="quarter" idx="16" hasCustomPrompt="1"/>
          </p:nvPr>
        </p:nvSpPr>
        <p:spPr>
          <a:xfrm>
            <a:off x="769067" y="4324349"/>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sp>
        <p:nvSpPr>
          <p:cNvPr id="18" name="Text Placeholder 2"/>
          <p:cNvSpPr>
            <a:spLocks noGrp="1"/>
          </p:cNvSpPr>
          <p:nvPr>
            <p:ph type="body" sz="quarter" idx="17" hasCustomPrompt="1"/>
          </p:nvPr>
        </p:nvSpPr>
        <p:spPr>
          <a:xfrm>
            <a:off x="8254283" y="4324348"/>
            <a:ext cx="3108325" cy="1141413"/>
          </a:xfrm>
          <a:prstGeom prst="rect">
            <a:avLst/>
          </a:prstGeom>
        </p:spPr>
        <p:txBody>
          <a:bodyPr/>
          <a:lstStyle>
            <a:lvl1pPr marL="0" indent="0" algn="ctr">
              <a:buNone/>
              <a:defRPr sz="2000" b="1" baseline="0">
                <a:solidFill>
                  <a:srgbClr val="1A6E8F"/>
                </a:solidFill>
                <a:latin typeface="+mj-lt"/>
              </a:defRPr>
            </a:lvl1pPr>
            <a:lvl2pPr marL="457200" indent="0">
              <a:buNone/>
              <a:defRPr sz="2000">
                <a:solidFill>
                  <a:srgbClr val="1A6E8F"/>
                </a:solidFill>
                <a:latin typeface="Montserrat ExtraBold" panose="00000900000000000000" pitchFamily="50" charset="0"/>
              </a:defRPr>
            </a:lvl2pPr>
            <a:lvl3pPr marL="914400" indent="0">
              <a:buNone/>
              <a:defRPr sz="2000">
                <a:solidFill>
                  <a:srgbClr val="1A6E8F"/>
                </a:solidFill>
                <a:latin typeface="Montserrat ExtraBold" panose="00000900000000000000" pitchFamily="50" charset="0"/>
              </a:defRPr>
            </a:lvl3pPr>
            <a:lvl4pPr marL="1371600" indent="0">
              <a:buNone/>
              <a:defRPr sz="2000">
                <a:solidFill>
                  <a:srgbClr val="1A6E8F"/>
                </a:solidFill>
                <a:latin typeface="Montserrat ExtraBold" panose="00000900000000000000" pitchFamily="50" charset="0"/>
              </a:defRPr>
            </a:lvl4pPr>
            <a:lvl5pPr marL="1828800" indent="0">
              <a:buNone/>
              <a:defRPr sz="2000">
                <a:solidFill>
                  <a:srgbClr val="1A6E8F"/>
                </a:solidFill>
                <a:latin typeface="Montserrat ExtraBold" panose="00000900000000000000" pitchFamily="50" charset="0"/>
              </a:defRPr>
            </a:lvl5pPr>
          </a:lstStyle>
          <a:p>
            <a:pPr lvl="0"/>
            <a:r>
              <a:rPr lang="en-US" dirty="0"/>
              <a:t>Click to add title</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4100093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1" name="Rectangle 10"/>
          <p:cNvSpPr/>
          <p:nvPr userDrawn="1"/>
        </p:nvSpPr>
        <p:spPr>
          <a:xfrm>
            <a:off x="0" y="6061587"/>
            <a:ext cx="12192000" cy="796413"/>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23736091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18" name="Rectangle 17"/>
          <p:cNvSpPr/>
          <p:nvPr userDrawn="1"/>
        </p:nvSpPr>
        <p:spPr>
          <a:xfrm>
            <a:off x="0" y="1"/>
            <a:ext cx="12192000" cy="6858000"/>
          </a:xfrm>
          <a:prstGeom prst="rect">
            <a:avLst/>
          </a:prstGeom>
          <a:solidFill>
            <a:srgbClr val="1A6E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Title Placeholder 1"/>
          <p:cNvSpPr>
            <a:spLocks noGrp="1"/>
          </p:cNvSpPr>
          <p:nvPr>
            <p:ph type="title" hasCustomPrompt="1"/>
          </p:nvPr>
        </p:nvSpPr>
        <p:spPr>
          <a:xfrm>
            <a:off x="1165124" y="2547886"/>
            <a:ext cx="9660192" cy="1325563"/>
          </a:xfrm>
          <a:prstGeom prst="rect">
            <a:avLst/>
          </a:prstGeom>
        </p:spPr>
        <p:txBody>
          <a:bodyPr vert="horz" lIns="91440" tIns="45720" rIns="91440" bIns="45720" rtlCol="0" anchor="ctr">
            <a:noAutofit/>
          </a:bodyPr>
          <a:lstStyle>
            <a:lvl1pPr algn="ctr">
              <a:defRPr sz="6000" b="1">
                <a:solidFill>
                  <a:schemeClr val="bg1"/>
                </a:solidFill>
                <a:latin typeface="+mj-lt"/>
              </a:defRPr>
            </a:lvl1pPr>
          </a:lstStyle>
          <a:p>
            <a:r>
              <a:rPr lang="en-US" dirty="0"/>
              <a:t>Click to edit text</a:t>
            </a:r>
            <a:endParaRPr lang="en-NZ" dirty="0"/>
          </a:p>
        </p:txBody>
      </p:sp>
      <p:cxnSp>
        <p:nvCxnSpPr>
          <p:cNvPr id="28" name="Straight Connector 27"/>
          <p:cNvCxnSpPr/>
          <p:nvPr userDrawn="1"/>
        </p:nvCxnSpPr>
        <p:spPr>
          <a:xfrm flipH="1">
            <a:off x="361335" y="6054213"/>
            <a:ext cx="1154798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335" y="6382484"/>
            <a:ext cx="7096740" cy="17295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807" t="11379" r="3200" b="13279"/>
          <a:stretch/>
        </p:blipFill>
        <p:spPr>
          <a:xfrm>
            <a:off x="10020300" y="6197855"/>
            <a:ext cx="1990725" cy="523875"/>
          </a:xfrm>
          <a:prstGeom prst="rect">
            <a:avLst/>
          </a:prstGeom>
        </p:spPr>
      </p:pic>
    </p:spTree>
    <p:extLst>
      <p:ext uri="{BB962C8B-B14F-4D97-AF65-F5344CB8AC3E}">
        <p14:creationId xmlns:p14="http://schemas.microsoft.com/office/powerpoint/2010/main" val="3099167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4370"/>
      </p:ext>
    </p:extLst>
  </p:cSld>
  <p:clrMap bg1="lt1" tx1="dk1" bg2="lt2" tx2="dk2" accent1="accent1" accent2="accent2" accent3="accent3" accent4="accent4" accent5="accent5" accent6="accent6" hlink="hlink" folHlink="folHlink"/>
  <p:sldLayoutIdLst>
    <p:sldLayoutId id="2147483718" r:id="rId1"/>
    <p:sldLayoutId id="2147483717" r:id="rId2"/>
    <p:sldLayoutId id="2147483720" r:id="rId3"/>
    <p:sldLayoutId id="2147483723" r:id="rId4"/>
    <p:sldLayoutId id="2147483722" r:id="rId5"/>
    <p:sldLayoutId id="2147483719" r:id="rId6"/>
    <p:sldLayoutId id="2147483739" r:id="rId7"/>
    <p:sldLayoutId id="2147483721" r:id="rId8"/>
    <p:sldLayoutId id="2147483704" r:id="rId9"/>
    <p:sldLayoutId id="2147483742" r:id="rId10"/>
    <p:sldLayoutId id="2147483674" r:id="rId11"/>
    <p:sldLayoutId id="2147483666" r:id="rId12"/>
    <p:sldLayoutId id="2147483689" r:id="rId13"/>
    <p:sldLayoutId id="2147483690" r:id="rId14"/>
    <p:sldLayoutId id="2147483663" r:id="rId15"/>
    <p:sldLayoutId id="2147483740" r:id="rId16"/>
    <p:sldLayoutId id="2147483741" r:id="rId17"/>
    <p:sldLayoutId id="2147483743" r:id="rId18"/>
    <p:sldLayoutId id="2147483738" r:id="rId19"/>
    <p:sldLayoutId id="2147483787" r:id="rId20"/>
    <p:sldLayoutId id="2147483788"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57660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84" r:id="rId14"/>
    <p:sldLayoutId id="2147483785" r:id="rId15"/>
    <p:sldLayoutId id="2147483780" r:id="rId16"/>
    <p:sldLayoutId id="2147483781" r:id="rId17"/>
    <p:sldLayoutId id="2147483782" r:id="rId18"/>
    <p:sldLayoutId id="214748378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0.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B846B3C-80EC-842F-BCBC-097F333D5DDD}"/>
              </a:ext>
            </a:extLst>
          </p:cNvPr>
          <p:cNvSpPr>
            <a:spLocks noGrp="1"/>
          </p:cNvSpPr>
          <p:nvPr>
            <p:ph type="body" sz="quarter" idx="11"/>
          </p:nvPr>
        </p:nvSpPr>
        <p:spPr>
          <a:xfrm>
            <a:off x="858253" y="3810004"/>
            <a:ext cx="10475494" cy="1138990"/>
          </a:xfrm>
        </p:spPr>
        <p:txBody>
          <a:bodyPr/>
          <a:lstStyle/>
          <a:p>
            <a:r>
              <a:rPr lang="en-NZ" sz="3200" dirty="0"/>
              <a:t>June 2025</a:t>
            </a:r>
          </a:p>
          <a:p>
            <a:endParaRPr lang="en-US" dirty="0"/>
          </a:p>
        </p:txBody>
      </p:sp>
      <p:sp>
        <p:nvSpPr>
          <p:cNvPr id="10" name="Title 2">
            <a:extLst>
              <a:ext uri="{FF2B5EF4-FFF2-40B4-BE49-F238E27FC236}">
                <a16:creationId xmlns:a16="http://schemas.microsoft.com/office/drawing/2014/main" id="{FA111168-0A70-A18A-0F8E-BC5D1D686449}"/>
              </a:ext>
            </a:extLst>
          </p:cNvPr>
          <p:cNvSpPr>
            <a:spLocks noGrp="1"/>
          </p:cNvSpPr>
          <p:nvPr>
            <p:ph type="title"/>
          </p:nvPr>
        </p:nvSpPr>
        <p:spPr>
          <a:xfrm>
            <a:off x="866274" y="2518925"/>
            <a:ext cx="10475494" cy="910612"/>
          </a:xfrm>
        </p:spPr>
        <p:txBody>
          <a:bodyPr/>
          <a:lstStyle/>
          <a:p>
            <a:r>
              <a:rPr lang="en-NZ" sz="4800" dirty="0" err="1"/>
              <a:t>Waikawau</a:t>
            </a:r>
            <a:r>
              <a:rPr lang="en-NZ" sz="4800" dirty="0"/>
              <a:t> Bay Reserve </a:t>
            </a:r>
            <a:br>
              <a:rPr lang="en-NZ" sz="4800" dirty="0"/>
            </a:br>
            <a:r>
              <a:rPr lang="en-NZ" sz="4800" dirty="0"/>
              <a:t>Community Engagement Report</a:t>
            </a:r>
            <a:endParaRPr lang="en-US" dirty="0"/>
          </a:p>
        </p:txBody>
      </p:sp>
    </p:spTree>
    <p:extLst>
      <p:ext uri="{BB962C8B-B14F-4D97-AF65-F5344CB8AC3E}">
        <p14:creationId xmlns:p14="http://schemas.microsoft.com/office/powerpoint/2010/main" val="3108051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0D353B-9EDC-7AA8-D38D-0F8D226A9F26}"/>
              </a:ext>
            </a:extLst>
          </p:cNvPr>
          <p:cNvSpPr>
            <a:spLocks noGrp="1"/>
          </p:cNvSpPr>
          <p:nvPr>
            <p:ph type="title"/>
          </p:nvPr>
        </p:nvSpPr>
        <p:spPr>
          <a:xfrm>
            <a:off x="429768" y="411480"/>
            <a:ext cx="11131298" cy="1106424"/>
          </a:xfrm>
        </p:spPr>
        <p:txBody>
          <a:bodyPr>
            <a:normAutofit/>
          </a:bodyPr>
          <a:lstStyle/>
          <a:p>
            <a:r>
              <a:rPr lang="en-AU" sz="3600" dirty="0">
                <a:latin typeface="Rotorua Display Alpha"/>
              </a:rPr>
              <a:t>Community Engagement</a:t>
            </a:r>
            <a:endParaRPr lang="en-AU" sz="3600" dirty="0"/>
          </a:p>
        </p:txBody>
      </p:sp>
      <p:pic>
        <p:nvPicPr>
          <p:cNvPr id="8" name="Picture 7" descr="A sign on a wood post&#10;&#10;AI-generated content may be incorrect.">
            <a:extLst>
              <a:ext uri="{FF2B5EF4-FFF2-40B4-BE49-F238E27FC236}">
                <a16:creationId xmlns:a16="http://schemas.microsoft.com/office/drawing/2014/main" id="{3B9DA8FE-9FC1-A222-EDF8-DD74C580DD53}"/>
              </a:ext>
            </a:extLst>
          </p:cNvPr>
          <p:cNvPicPr>
            <a:picLocks noChangeAspect="1"/>
          </p:cNvPicPr>
          <p:nvPr/>
        </p:nvPicPr>
        <p:blipFill>
          <a:blip r:embed="rId2" cstate="print">
            <a:extLst>
              <a:ext uri="{28A0092B-C50C-407E-A947-70E740481C1C}">
                <a14:useLocalDpi xmlns:a14="http://schemas.microsoft.com/office/drawing/2010/main" val="0"/>
              </a:ext>
            </a:extLst>
          </a:blip>
          <a:srcRect r="865" b="4"/>
          <a:stretch>
            <a:fillRect/>
          </a:stretch>
        </p:blipFill>
        <p:spPr>
          <a:xfrm rot="5400000">
            <a:off x="-120585" y="2272274"/>
            <a:ext cx="4520560" cy="3419856"/>
          </a:xfrm>
          <a:prstGeom prst="rect">
            <a:avLst/>
          </a:prstGeom>
        </p:spPr>
      </p:pic>
      <p:pic>
        <p:nvPicPr>
          <p:cNvPr id="6" name="Picture 5" descr="A aerial view of a neighborhood&#10;&#10;AI-generated content may be incorrect.">
            <a:extLst>
              <a:ext uri="{FF2B5EF4-FFF2-40B4-BE49-F238E27FC236}">
                <a16:creationId xmlns:a16="http://schemas.microsoft.com/office/drawing/2014/main" id="{0115CFA9-6166-E21B-25F1-E5876CF521BE}"/>
              </a:ext>
            </a:extLst>
          </p:cNvPr>
          <p:cNvPicPr>
            <a:picLocks noChangeAspect="1"/>
          </p:cNvPicPr>
          <p:nvPr/>
        </p:nvPicPr>
        <p:blipFill>
          <a:blip r:embed="rId3">
            <a:extLst>
              <a:ext uri="{28A0092B-C50C-407E-A947-70E740481C1C}">
                <a14:useLocalDpi xmlns:a14="http://schemas.microsoft.com/office/drawing/2010/main" val="0"/>
              </a:ext>
            </a:extLst>
          </a:blip>
          <a:srcRect l="25219" r="20490" b="-1"/>
          <a:stretch>
            <a:fillRect/>
          </a:stretch>
        </p:blipFill>
        <p:spPr>
          <a:xfrm>
            <a:off x="4226837" y="1721922"/>
            <a:ext cx="3420596" cy="4520560"/>
          </a:xfrm>
          <a:prstGeom prst="rect">
            <a:avLst/>
          </a:prstGeom>
        </p:spPr>
      </p:pic>
      <p:sp>
        <p:nvSpPr>
          <p:cNvPr id="4" name="Content Placeholder 3">
            <a:extLst>
              <a:ext uri="{FF2B5EF4-FFF2-40B4-BE49-F238E27FC236}">
                <a16:creationId xmlns:a16="http://schemas.microsoft.com/office/drawing/2014/main" id="{19F3FE56-A727-8013-8B25-8BA8F23A4681}"/>
              </a:ext>
            </a:extLst>
          </p:cNvPr>
          <p:cNvSpPr>
            <a:spLocks noGrp="1"/>
          </p:cNvSpPr>
          <p:nvPr>
            <p:ph idx="1"/>
          </p:nvPr>
        </p:nvSpPr>
        <p:spPr>
          <a:xfrm>
            <a:off x="8024645" y="1721921"/>
            <a:ext cx="3609143" cy="4520560"/>
          </a:xfrm>
        </p:spPr>
        <p:txBody>
          <a:bodyPr vert="horz" lIns="91440" tIns="45720" rIns="91440" bIns="45720" rtlCol="0" anchor="ctr">
            <a:normAutofit/>
          </a:bodyPr>
          <a:lstStyle/>
          <a:p>
            <a:r>
              <a:rPr lang="en-GB" sz="1300" dirty="0"/>
              <a:t>Approx 100 letters were delivered to residents in homes outlined. The letter included background information and a link to the survey.</a:t>
            </a:r>
          </a:p>
          <a:p>
            <a:r>
              <a:rPr lang="en-GB" sz="1300" dirty="0"/>
              <a:t>Emails were sent to the property owners in this area. </a:t>
            </a:r>
          </a:p>
          <a:p>
            <a:r>
              <a:rPr lang="en-GB" sz="1300" dirty="0"/>
              <a:t>Emails were sent to local marae and community groups inviting them to complete the survey. </a:t>
            </a:r>
          </a:p>
          <a:p>
            <a:r>
              <a:rPr lang="en-GB" sz="1300" dirty="0"/>
              <a:t>A </a:t>
            </a:r>
            <a:r>
              <a:rPr lang="en-GB" sz="1300" dirty="0" err="1"/>
              <a:t>corflute</a:t>
            </a:r>
            <a:r>
              <a:rPr lang="en-GB" sz="1300" dirty="0"/>
              <a:t> sign was erected at the current boat ramp site for the duration of the survey period. </a:t>
            </a:r>
          </a:p>
          <a:p>
            <a:r>
              <a:rPr lang="en-GB" sz="1300" dirty="0"/>
              <a:t>An ad was placed in the Inside </a:t>
            </a:r>
            <a:r>
              <a:rPr lang="en-GB" sz="1300" dirty="0" err="1"/>
              <a:t>Eastside</a:t>
            </a:r>
            <a:r>
              <a:rPr lang="en-GB" sz="1300" dirty="0"/>
              <a:t> community publication with a QR link to the survey. This publication is delivered free to 4000+ homes in </a:t>
            </a:r>
            <a:r>
              <a:rPr lang="en-GB" sz="1300" dirty="0" err="1"/>
              <a:t>Lynmore</a:t>
            </a:r>
            <a:r>
              <a:rPr lang="en-GB" sz="1300" dirty="0"/>
              <a:t>, </a:t>
            </a:r>
            <a:r>
              <a:rPr lang="en-GB" sz="1300" dirty="0" err="1"/>
              <a:t>Ngapuna</a:t>
            </a:r>
            <a:r>
              <a:rPr lang="en-GB" sz="1300" dirty="0"/>
              <a:t>, </a:t>
            </a:r>
            <a:r>
              <a:rPr lang="en-GB" sz="1300" dirty="0" err="1"/>
              <a:t>Owhata</a:t>
            </a:r>
            <a:r>
              <a:rPr lang="en-GB" sz="1300" dirty="0"/>
              <a:t>, Holdens Bay, Hannahs Bay and Brunswick Park. </a:t>
            </a:r>
          </a:p>
          <a:p>
            <a:endParaRPr lang="en-AU" sz="1300" dirty="0">
              <a:ea typeface="Calibri"/>
              <a:cs typeface="Calibri"/>
            </a:endParaRPr>
          </a:p>
        </p:txBody>
      </p:sp>
    </p:spTree>
    <p:extLst>
      <p:ext uri="{BB962C8B-B14F-4D97-AF65-F5344CB8AC3E}">
        <p14:creationId xmlns:p14="http://schemas.microsoft.com/office/powerpoint/2010/main" val="1526924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2B5D0-BE79-A3FF-AE78-D637205E04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C7B78F-44D2-8BAA-7680-BAF8D5B7F639}"/>
              </a:ext>
            </a:extLst>
          </p:cNvPr>
          <p:cNvSpPr>
            <a:spLocks noGrp="1"/>
          </p:cNvSpPr>
          <p:nvPr>
            <p:ph type="title"/>
          </p:nvPr>
        </p:nvSpPr>
        <p:spPr>
          <a:xfrm>
            <a:off x="429768" y="411480"/>
            <a:ext cx="11131298" cy="1106424"/>
          </a:xfrm>
        </p:spPr>
        <p:txBody>
          <a:bodyPr>
            <a:normAutofit/>
          </a:bodyPr>
          <a:lstStyle/>
          <a:p>
            <a:r>
              <a:rPr lang="en-AU" sz="3600" dirty="0">
                <a:latin typeface="Rotorua Display Alpha"/>
              </a:rPr>
              <a:t>Social Media Engagement</a:t>
            </a:r>
            <a:endParaRPr lang="en-AU" sz="3600" dirty="0"/>
          </a:p>
        </p:txBody>
      </p:sp>
      <p:pic>
        <p:nvPicPr>
          <p:cNvPr id="2" name="Picture 1">
            <a:extLst>
              <a:ext uri="{FF2B5EF4-FFF2-40B4-BE49-F238E27FC236}">
                <a16:creationId xmlns:a16="http://schemas.microsoft.com/office/drawing/2014/main" id="{AC5D4347-7217-774F-00E0-CE6E35F6C401}"/>
              </a:ext>
            </a:extLst>
          </p:cNvPr>
          <p:cNvPicPr>
            <a:picLocks noChangeAspect="1"/>
          </p:cNvPicPr>
          <p:nvPr/>
        </p:nvPicPr>
        <p:blipFill>
          <a:blip r:embed="rId2"/>
          <a:stretch>
            <a:fillRect/>
          </a:stretch>
        </p:blipFill>
        <p:spPr>
          <a:xfrm>
            <a:off x="8150846" y="2058752"/>
            <a:ext cx="3120632" cy="3168155"/>
          </a:xfrm>
          <a:prstGeom prst="rect">
            <a:avLst/>
          </a:prstGeom>
        </p:spPr>
      </p:pic>
      <p:graphicFrame>
        <p:nvGraphicFramePr>
          <p:cNvPr id="12" name="Content Placeholder 11">
            <a:extLst>
              <a:ext uri="{FF2B5EF4-FFF2-40B4-BE49-F238E27FC236}">
                <a16:creationId xmlns:a16="http://schemas.microsoft.com/office/drawing/2014/main" id="{B4F7EC83-21BE-FB98-55B6-BCEC1335D3E1}"/>
              </a:ext>
            </a:extLst>
          </p:cNvPr>
          <p:cNvGraphicFramePr>
            <a:graphicFrameLocks noGrp="1"/>
          </p:cNvGraphicFramePr>
          <p:nvPr>
            <p:ph idx="1"/>
          </p:nvPr>
        </p:nvGraphicFramePr>
        <p:xfrm>
          <a:off x="600258" y="2344889"/>
          <a:ext cx="6824132" cy="2595880"/>
        </p:xfrm>
        <a:graphic>
          <a:graphicData uri="http://schemas.openxmlformats.org/drawingml/2006/table">
            <a:tbl>
              <a:tblPr firstRow="1" bandRow="1">
                <a:tableStyleId>{5C22544A-7EE6-4342-B048-85BDC9FD1C3A}</a:tableStyleId>
              </a:tblPr>
              <a:tblGrid>
                <a:gridCol w="974876">
                  <a:extLst>
                    <a:ext uri="{9D8B030D-6E8A-4147-A177-3AD203B41FA5}">
                      <a16:colId xmlns:a16="http://schemas.microsoft.com/office/drawing/2014/main" val="3965062792"/>
                    </a:ext>
                  </a:extLst>
                </a:gridCol>
                <a:gridCol w="974876">
                  <a:extLst>
                    <a:ext uri="{9D8B030D-6E8A-4147-A177-3AD203B41FA5}">
                      <a16:colId xmlns:a16="http://schemas.microsoft.com/office/drawing/2014/main" val="1395425200"/>
                    </a:ext>
                  </a:extLst>
                </a:gridCol>
                <a:gridCol w="974876">
                  <a:extLst>
                    <a:ext uri="{9D8B030D-6E8A-4147-A177-3AD203B41FA5}">
                      <a16:colId xmlns:a16="http://schemas.microsoft.com/office/drawing/2014/main" val="3178508721"/>
                    </a:ext>
                  </a:extLst>
                </a:gridCol>
                <a:gridCol w="974876">
                  <a:extLst>
                    <a:ext uri="{9D8B030D-6E8A-4147-A177-3AD203B41FA5}">
                      <a16:colId xmlns:a16="http://schemas.microsoft.com/office/drawing/2014/main" val="102589091"/>
                    </a:ext>
                  </a:extLst>
                </a:gridCol>
                <a:gridCol w="974876">
                  <a:extLst>
                    <a:ext uri="{9D8B030D-6E8A-4147-A177-3AD203B41FA5}">
                      <a16:colId xmlns:a16="http://schemas.microsoft.com/office/drawing/2014/main" val="532962513"/>
                    </a:ext>
                  </a:extLst>
                </a:gridCol>
                <a:gridCol w="974876">
                  <a:extLst>
                    <a:ext uri="{9D8B030D-6E8A-4147-A177-3AD203B41FA5}">
                      <a16:colId xmlns:a16="http://schemas.microsoft.com/office/drawing/2014/main" val="3350652492"/>
                    </a:ext>
                  </a:extLst>
                </a:gridCol>
                <a:gridCol w="974876">
                  <a:extLst>
                    <a:ext uri="{9D8B030D-6E8A-4147-A177-3AD203B41FA5}">
                      <a16:colId xmlns:a16="http://schemas.microsoft.com/office/drawing/2014/main" val="140307154"/>
                    </a:ext>
                  </a:extLst>
                </a:gridCol>
              </a:tblGrid>
              <a:tr h="370840">
                <a:tc>
                  <a:txBody>
                    <a:bodyPr/>
                    <a:lstStyle/>
                    <a:p>
                      <a:pPr algn="l" fontAlgn="b"/>
                      <a:endParaRPr lang="en-GB" sz="1400" b="0" i="0" u="none" strike="noStrike" dirty="0">
                        <a:solidFill>
                          <a:srgbClr val="222222"/>
                        </a:solidFill>
                        <a:effectLst/>
                        <a:latin typeface="Arial" panose="020B0604020202020204" pitchFamily="34" charset="0"/>
                      </a:endParaRPr>
                    </a:p>
                  </a:txBody>
                  <a:tcPr marL="0" marR="0" marT="0" marB="0" anchor="b"/>
                </a:tc>
                <a:tc>
                  <a:txBody>
                    <a:bodyPr/>
                    <a:lstStyle/>
                    <a:p>
                      <a:pPr algn="ctr" fontAlgn="ctr"/>
                      <a:r>
                        <a:rPr lang="en-GB" sz="1400" b="0" i="0" u="none" strike="noStrike">
                          <a:solidFill>
                            <a:srgbClr val="000000"/>
                          </a:solidFill>
                          <a:effectLst/>
                          <a:latin typeface="Aptos" panose="020B0004020202020204" pitchFamily="34" charset="0"/>
                        </a:rPr>
                        <a:t>Organic</a:t>
                      </a:r>
                    </a:p>
                  </a:txBody>
                  <a:tcPr marL="0" marR="0" marT="0" marB="0" anchor="ctr"/>
                </a:tc>
                <a:tc>
                  <a:txBody>
                    <a:bodyPr/>
                    <a:lstStyle/>
                    <a:p>
                      <a:pPr algn="ctr" fontAlgn="ctr"/>
                      <a:r>
                        <a:rPr lang="en-GB" sz="1400" b="0" i="0" u="none" strike="noStrike">
                          <a:solidFill>
                            <a:srgbClr val="000000"/>
                          </a:solidFill>
                          <a:effectLst/>
                          <a:latin typeface="Aptos" panose="020B0004020202020204" pitchFamily="34" charset="0"/>
                        </a:rPr>
                        <a:t>Paid</a:t>
                      </a:r>
                    </a:p>
                  </a:txBody>
                  <a:tcPr marL="0" marR="0" marT="0" marB="0" anchor="ctr"/>
                </a:tc>
                <a:tc>
                  <a:txBody>
                    <a:bodyPr/>
                    <a:lstStyle/>
                    <a:p>
                      <a:pPr algn="ctr" fontAlgn="ctr"/>
                      <a:endParaRPr lang="en-GB" sz="14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endParaRPr lang="en-GB" sz="14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endParaRPr lang="en-GB" sz="14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endParaRPr lang="en-GB" sz="14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47466700"/>
                  </a:ext>
                </a:extLst>
              </a:tr>
              <a:tr h="370840">
                <a:tc>
                  <a:txBody>
                    <a:bodyPr/>
                    <a:lstStyle/>
                    <a:p>
                      <a:pPr algn="l" fontAlgn="b"/>
                      <a:endParaRPr lang="en-GB" sz="1400" b="0" i="0" u="none" strike="noStrike">
                        <a:solidFill>
                          <a:srgbClr val="222222"/>
                        </a:solidFill>
                        <a:effectLst/>
                        <a:latin typeface="Arial" panose="020B0604020202020204" pitchFamily="34" charset="0"/>
                      </a:endParaRPr>
                    </a:p>
                  </a:txBody>
                  <a:tcPr marL="0" marR="0" marT="0" marB="0" anchor="b"/>
                </a:tc>
                <a:tc>
                  <a:txBody>
                    <a:bodyPr/>
                    <a:lstStyle/>
                    <a:p>
                      <a:pPr algn="ctr" fontAlgn="ctr"/>
                      <a:r>
                        <a:rPr lang="en-GB" sz="1400" b="0" i="0" u="none" strike="noStrike">
                          <a:solidFill>
                            <a:srgbClr val="000000"/>
                          </a:solidFill>
                          <a:effectLst/>
                          <a:latin typeface="Aptos" panose="020B0004020202020204" pitchFamily="34" charset="0"/>
                        </a:rPr>
                        <a:t>Facebook</a:t>
                      </a:r>
                    </a:p>
                  </a:txBody>
                  <a:tcPr marL="0" marR="0" marT="0" marB="0" anchor="ctr"/>
                </a:tc>
                <a:tc>
                  <a:txBody>
                    <a:bodyPr/>
                    <a:lstStyle/>
                    <a:p>
                      <a:pPr algn="ctr" fontAlgn="ctr"/>
                      <a:endParaRPr lang="en-GB" sz="1400" b="0" i="0" u="none" strike="noStrike">
                        <a:solidFill>
                          <a:srgbClr val="222222"/>
                        </a:solidFill>
                        <a:effectLst/>
                        <a:latin typeface="Arial" panose="020B0604020202020204" pitchFamily="34" charset="0"/>
                      </a:endParaRPr>
                    </a:p>
                  </a:txBody>
                  <a:tcPr marL="0" marR="0" marT="0" marB="0" anchor="ctr"/>
                </a:tc>
                <a:tc>
                  <a:txBody>
                    <a:bodyPr/>
                    <a:lstStyle/>
                    <a:p>
                      <a:pPr algn="ctr" fontAlgn="ctr"/>
                      <a:r>
                        <a:rPr lang="en-GB" sz="1400" b="0" i="0" u="none" strike="noStrike">
                          <a:solidFill>
                            <a:srgbClr val="000000"/>
                          </a:solidFill>
                          <a:effectLst/>
                          <a:latin typeface="Aptos" panose="020B0004020202020204" pitchFamily="34" charset="0"/>
                        </a:rPr>
                        <a:t>Instagram</a:t>
                      </a:r>
                    </a:p>
                  </a:txBody>
                  <a:tcPr marL="0" marR="0" marT="0" marB="0" anchor="ctr"/>
                </a:tc>
                <a:tc>
                  <a:txBody>
                    <a:bodyPr/>
                    <a:lstStyle/>
                    <a:p>
                      <a:pPr algn="ctr" fontAlgn="ctr"/>
                      <a:r>
                        <a:rPr lang="en-GB" sz="1400" b="0" i="0" u="none" strike="noStrike">
                          <a:solidFill>
                            <a:srgbClr val="000000"/>
                          </a:solidFill>
                          <a:effectLst/>
                          <a:latin typeface="Aptos" panose="020B0004020202020204" pitchFamily="34" charset="0"/>
                        </a:rPr>
                        <a:t>Tiktok</a:t>
                      </a:r>
                    </a:p>
                  </a:txBody>
                  <a:tcPr marL="0" marR="0" marT="0" marB="0" anchor="ctr"/>
                </a:tc>
                <a:tc>
                  <a:txBody>
                    <a:bodyPr/>
                    <a:lstStyle/>
                    <a:p>
                      <a:pPr algn="ctr" fontAlgn="ctr"/>
                      <a:r>
                        <a:rPr lang="en-GB" sz="1400" b="0" i="0" u="none" strike="noStrike">
                          <a:solidFill>
                            <a:srgbClr val="000000"/>
                          </a:solidFill>
                          <a:effectLst/>
                          <a:latin typeface="Aptos" panose="020B0004020202020204" pitchFamily="34" charset="0"/>
                        </a:rPr>
                        <a:t>Facebook </a:t>
                      </a:r>
                    </a:p>
                  </a:txBody>
                  <a:tcPr marL="0" marR="0" marT="0" marB="0" anchor="ctr"/>
                </a:tc>
                <a:tc>
                  <a:txBody>
                    <a:bodyPr/>
                    <a:lstStyle/>
                    <a:p>
                      <a:pPr algn="ctr" fontAlgn="ctr"/>
                      <a:r>
                        <a:rPr lang="en-GB" sz="1400" b="0" i="0" u="none" strike="noStrike">
                          <a:solidFill>
                            <a:srgbClr val="000000"/>
                          </a:solidFill>
                          <a:effectLst/>
                          <a:latin typeface="Aptos" panose="020B0004020202020204" pitchFamily="34" charset="0"/>
                        </a:rPr>
                        <a:t>Instagram</a:t>
                      </a:r>
                    </a:p>
                  </a:txBody>
                  <a:tcPr marL="0" marR="0" marT="0" marB="0" anchor="ctr"/>
                </a:tc>
                <a:extLst>
                  <a:ext uri="{0D108BD9-81ED-4DB2-BD59-A6C34878D82A}">
                    <a16:rowId xmlns:a16="http://schemas.microsoft.com/office/drawing/2014/main" val="2753135671"/>
                  </a:ext>
                </a:extLst>
              </a:tr>
              <a:tr h="370840">
                <a:tc>
                  <a:txBody>
                    <a:bodyPr/>
                    <a:lstStyle/>
                    <a:p>
                      <a:pPr algn="l" fontAlgn="b"/>
                      <a:endParaRPr lang="en-GB" sz="1200" b="0" i="0" u="none" strike="noStrike" dirty="0">
                        <a:solidFill>
                          <a:srgbClr val="222222"/>
                        </a:solidFill>
                        <a:effectLst/>
                        <a:latin typeface="Arial" panose="020B0604020202020204" pitchFamily="34" charset="0"/>
                      </a:endParaRPr>
                    </a:p>
                  </a:txBody>
                  <a:tcPr marL="0" marR="0" marT="0" marB="0" anchor="b"/>
                </a:tc>
                <a:tc>
                  <a:txBody>
                    <a:bodyPr/>
                    <a:lstStyle/>
                    <a:p>
                      <a:pPr algn="ctr" fontAlgn="ctr"/>
                      <a:r>
                        <a:rPr lang="en-GB" sz="1200" b="0" i="0" u="none" strike="noStrike" dirty="0">
                          <a:solidFill>
                            <a:srgbClr val="000000"/>
                          </a:solidFill>
                          <a:effectLst/>
                          <a:latin typeface="Aptos" panose="020B0004020202020204" pitchFamily="34" charset="0"/>
                        </a:rPr>
                        <a:t>Story (Meme)</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Organic post (May 14)</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Organic post (may 14)</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Organic video (meme)</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$65.09</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$39.25</a:t>
                      </a:r>
                    </a:p>
                  </a:txBody>
                  <a:tcPr marL="0" marR="0" marT="0" marB="0" anchor="ctr"/>
                </a:tc>
                <a:extLst>
                  <a:ext uri="{0D108BD9-81ED-4DB2-BD59-A6C34878D82A}">
                    <a16:rowId xmlns:a16="http://schemas.microsoft.com/office/drawing/2014/main" val="1797836430"/>
                  </a:ext>
                </a:extLst>
              </a:tr>
              <a:tr h="370840">
                <a:tc>
                  <a:txBody>
                    <a:bodyPr/>
                    <a:lstStyle/>
                    <a:p>
                      <a:pPr algn="l" fontAlgn="b"/>
                      <a:r>
                        <a:rPr lang="en-GB" sz="1200" b="0" i="0" u="none" strike="noStrike">
                          <a:solidFill>
                            <a:srgbClr val="000000"/>
                          </a:solidFill>
                          <a:effectLst/>
                          <a:latin typeface="Aptos" panose="020B0004020202020204" pitchFamily="34" charset="0"/>
                        </a:rPr>
                        <a:t>Views</a:t>
                      </a:r>
                    </a:p>
                  </a:txBody>
                  <a:tcPr marL="0" marR="0" marT="0" marB="0" anchor="b"/>
                </a:tc>
                <a:tc>
                  <a:txBody>
                    <a:bodyPr/>
                    <a:lstStyle/>
                    <a:p>
                      <a:pPr algn="ctr" fontAlgn="ctr"/>
                      <a:r>
                        <a:rPr lang="en-GB" sz="1200" b="0" i="0" u="none" strike="noStrike">
                          <a:solidFill>
                            <a:srgbClr val="000000"/>
                          </a:solidFill>
                          <a:effectLst/>
                          <a:latin typeface="Aptos" panose="020B0004020202020204" pitchFamily="34" charset="0"/>
                        </a:rPr>
                        <a:t>1800</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4200</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169</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250</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15231</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7715</a:t>
                      </a:r>
                    </a:p>
                  </a:txBody>
                  <a:tcPr marL="0" marR="0" marT="0" marB="0" anchor="ctr"/>
                </a:tc>
                <a:extLst>
                  <a:ext uri="{0D108BD9-81ED-4DB2-BD59-A6C34878D82A}">
                    <a16:rowId xmlns:a16="http://schemas.microsoft.com/office/drawing/2014/main" val="179886596"/>
                  </a:ext>
                </a:extLst>
              </a:tr>
              <a:tr h="370840">
                <a:tc>
                  <a:txBody>
                    <a:bodyPr/>
                    <a:lstStyle/>
                    <a:p>
                      <a:pPr algn="l" fontAlgn="b"/>
                      <a:r>
                        <a:rPr lang="en-GB" sz="1200" b="0" i="0" u="none" strike="noStrike">
                          <a:solidFill>
                            <a:srgbClr val="000000"/>
                          </a:solidFill>
                          <a:effectLst/>
                          <a:latin typeface="Aptos" panose="020B0004020202020204" pitchFamily="34" charset="0"/>
                        </a:rPr>
                        <a:t>Reach</a:t>
                      </a:r>
                    </a:p>
                  </a:txBody>
                  <a:tcPr marL="0" marR="0" marT="0" marB="0" anchor="b"/>
                </a:tc>
                <a:tc>
                  <a:txBody>
                    <a:bodyPr/>
                    <a:lstStyle/>
                    <a:p>
                      <a:pPr algn="ctr" fontAlgn="ctr"/>
                      <a:r>
                        <a:rPr lang="en-GB" sz="1200" b="0" i="0" u="none" strike="noStrike">
                          <a:solidFill>
                            <a:srgbClr val="000000"/>
                          </a:solidFill>
                          <a:effectLst/>
                          <a:latin typeface="Aptos" panose="020B0004020202020204" pitchFamily="34" charset="0"/>
                        </a:rPr>
                        <a:t>1600</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2500</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130</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6085</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4762</a:t>
                      </a:r>
                    </a:p>
                  </a:txBody>
                  <a:tcPr marL="0" marR="0" marT="0" marB="0" anchor="ctr"/>
                </a:tc>
                <a:extLst>
                  <a:ext uri="{0D108BD9-81ED-4DB2-BD59-A6C34878D82A}">
                    <a16:rowId xmlns:a16="http://schemas.microsoft.com/office/drawing/2014/main" val="3572267496"/>
                  </a:ext>
                </a:extLst>
              </a:tr>
              <a:tr h="370840">
                <a:tc>
                  <a:txBody>
                    <a:bodyPr/>
                    <a:lstStyle/>
                    <a:p>
                      <a:pPr algn="l" fontAlgn="b"/>
                      <a:r>
                        <a:rPr lang="en-GB" sz="1200" b="0" i="0" u="none" strike="noStrike">
                          <a:solidFill>
                            <a:srgbClr val="000000"/>
                          </a:solidFill>
                          <a:effectLst/>
                          <a:latin typeface="Aptos" panose="020B0004020202020204" pitchFamily="34" charset="0"/>
                        </a:rPr>
                        <a:t>Engagements</a:t>
                      </a:r>
                    </a:p>
                  </a:txBody>
                  <a:tcPr marL="0" marR="0" marT="0" marB="0" anchor="b"/>
                </a:tc>
                <a:tc>
                  <a:txBody>
                    <a:bodyPr/>
                    <a:lstStyle/>
                    <a:p>
                      <a:pPr algn="ctr" fontAlgn="ctr"/>
                      <a:r>
                        <a:rPr lang="en-GB" sz="1200" b="0" i="0" u="none" strike="noStrike">
                          <a:solidFill>
                            <a:srgbClr val="000000"/>
                          </a:solidFill>
                          <a:effectLst/>
                          <a:latin typeface="Aptos" panose="020B0004020202020204" pitchFamily="34" charset="0"/>
                        </a:rPr>
                        <a:t>7</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43</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1</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5</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252</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456</a:t>
                      </a:r>
                    </a:p>
                  </a:txBody>
                  <a:tcPr marL="0" marR="0" marT="0" marB="0" anchor="ctr"/>
                </a:tc>
                <a:extLst>
                  <a:ext uri="{0D108BD9-81ED-4DB2-BD59-A6C34878D82A}">
                    <a16:rowId xmlns:a16="http://schemas.microsoft.com/office/drawing/2014/main" val="3462358108"/>
                  </a:ext>
                </a:extLst>
              </a:tr>
              <a:tr h="370840">
                <a:tc>
                  <a:txBody>
                    <a:bodyPr/>
                    <a:lstStyle/>
                    <a:p>
                      <a:pPr algn="l" fontAlgn="b"/>
                      <a:r>
                        <a:rPr lang="en-GB" sz="1200" b="0" i="0" u="none" strike="noStrike">
                          <a:solidFill>
                            <a:srgbClr val="000000"/>
                          </a:solidFill>
                          <a:effectLst/>
                          <a:latin typeface="Aptos" panose="020B0004020202020204" pitchFamily="34" charset="0"/>
                        </a:rPr>
                        <a:t>Clicks</a:t>
                      </a:r>
                    </a:p>
                  </a:txBody>
                  <a:tcPr marL="0" marR="0" marT="0" marB="0" anchor="b"/>
                </a:tc>
                <a:tc>
                  <a:txBody>
                    <a:bodyPr/>
                    <a:lstStyle/>
                    <a:p>
                      <a:pPr algn="ctr" fontAlgn="ctr"/>
                      <a:r>
                        <a:rPr lang="en-GB" sz="1200" b="0" i="0" u="none" strike="noStrike">
                          <a:solidFill>
                            <a:srgbClr val="000000"/>
                          </a:solidFill>
                          <a:effectLst/>
                          <a:latin typeface="Aptos" panose="020B0004020202020204" pitchFamily="34" charset="0"/>
                        </a:rPr>
                        <a:t>-</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a:t>
                      </a:r>
                    </a:p>
                  </a:txBody>
                  <a:tcPr marL="0" marR="0" marT="0" marB="0" anchor="ctr"/>
                </a:tc>
                <a:tc>
                  <a:txBody>
                    <a:bodyPr/>
                    <a:lstStyle/>
                    <a:p>
                      <a:pPr algn="ctr" fontAlgn="ctr"/>
                      <a:r>
                        <a:rPr lang="en-GB" sz="1200" b="0" i="0" u="none" strike="noStrike">
                          <a:solidFill>
                            <a:srgbClr val="000000"/>
                          </a:solidFill>
                          <a:effectLst/>
                          <a:latin typeface="Aptos" panose="020B0004020202020204" pitchFamily="34" charset="0"/>
                        </a:rPr>
                        <a:t>641</a:t>
                      </a:r>
                    </a:p>
                  </a:txBody>
                  <a:tcPr marL="0" marR="0" marT="0" marB="0" anchor="ctr"/>
                </a:tc>
                <a:tc>
                  <a:txBody>
                    <a:bodyPr/>
                    <a:lstStyle/>
                    <a:p>
                      <a:pPr algn="ctr" fontAlgn="ctr"/>
                      <a:r>
                        <a:rPr lang="en-GB" sz="1200" b="0" i="0" u="none" strike="noStrike" dirty="0">
                          <a:solidFill>
                            <a:srgbClr val="000000"/>
                          </a:solidFill>
                          <a:effectLst/>
                          <a:latin typeface="Aptos" panose="020B0004020202020204" pitchFamily="34" charset="0"/>
                        </a:rPr>
                        <a:t>117</a:t>
                      </a:r>
                    </a:p>
                  </a:txBody>
                  <a:tcPr marL="0" marR="0" marT="0" marB="0" anchor="ctr"/>
                </a:tc>
                <a:extLst>
                  <a:ext uri="{0D108BD9-81ED-4DB2-BD59-A6C34878D82A}">
                    <a16:rowId xmlns:a16="http://schemas.microsoft.com/office/drawing/2014/main" val="3602119450"/>
                  </a:ext>
                </a:extLst>
              </a:tr>
            </a:tbl>
          </a:graphicData>
        </a:graphic>
      </p:graphicFrame>
    </p:spTree>
    <p:extLst>
      <p:ext uri="{BB962C8B-B14F-4D97-AF65-F5344CB8AC3E}">
        <p14:creationId xmlns:p14="http://schemas.microsoft.com/office/powerpoint/2010/main" val="2142547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AFA92-13A2-0BF9-50C0-96846ABC8F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7892F2-0012-F3D2-66E9-4B1C2E1CBC80}"/>
              </a:ext>
            </a:extLst>
          </p:cNvPr>
          <p:cNvSpPr>
            <a:spLocks noGrp="1"/>
          </p:cNvSpPr>
          <p:nvPr>
            <p:ph type="title"/>
          </p:nvPr>
        </p:nvSpPr>
        <p:spPr>
          <a:xfrm>
            <a:off x="841248" y="510046"/>
            <a:ext cx="3490120" cy="1711785"/>
          </a:xfrm>
        </p:spPr>
        <p:txBody>
          <a:bodyPr>
            <a:normAutofit/>
          </a:bodyPr>
          <a:lstStyle/>
          <a:p>
            <a:r>
              <a:rPr lang="en-AU" sz="4000" dirty="0">
                <a:latin typeface="Rotorua Display Alpha"/>
              </a:rPr>
              <a:t>Data Collection</a:t>
            </a:r>
            <a:endParaRPr lang="en-AU" sz="4000" dirty="0"/>
          </a:p>
        </p:txBody>
      </p:sp>
      <p:sp>
        <p:nvSpPr>
          <p:cNvPr id="4" name="Content Placeholder 3">
            <a:extLst>
              <a:ext uri="{FF2B5EF4-FFF2-40B4-BE49-F238E27FC236}">
                <a16:creationId xmlns:a16="http://schemas.microsoft.com/office/drawing/2014/main" id="{EB4F0C93-6E34-7F29-FE4D-8790F5BD11A1}"/>
              </a:ext>
            </a:extLst>
          </p:cNvPr>
          <p:cNvSpPr>
            <a:spLocks noGrp="1"/>
          </p:cNvSpPr>
          <p:nvPr>
            <p:ph idx="1"/>
          </p:nvPr>
        </p:nvSpPr>
        <p:spPr>
          <a:xfrm>
            <a:off x="4581144" y="510047"/>
            <a:ext cx="6858000" cy="1645920"/>
          </a:xfrm>
        </p:spPr>
        <p:txBody>
          <a:bodyPr vert="horz" lIns="91440" tIns="45720" rIns="91440" bIns="45720" rtlCol="0" anchor="ctr">
            <a:normAutofit fontScale="77500" lnSpcReduction="20000"/>
          </a:bodyPr>
          <a:lstStyle/>
          <a:p>
            <a:pPr>
              <a:lnSpc>
                <a:spcPct val="120000"/>
              </a:lnSpc>
            </a:pPr>
            <a:r>
              <a:rPr lang="en-AU" sz="1800" dirty="0">
                <a:ea typeface="Calibri"/>
                <a:cs typeface="Calibri"/>
              </a:rPr>
              <a:t>Background to the proposal and a questionnaire requesting feedback was uploaded to Social Pinpoint, under the RLC branding, Participate | </a:t>
            </a:r>
            <a:r>
              <a:rPr lang="en-AU" sz="1800" dirty="0" err="1">
                <a:ea typeface="Calibri"/>
                <a:cs typeface="Calibri"/>
              </a:rPr>
              <a:t>Whakapuakina</a:t>
            </a:r>
            <a:r>
              <a:rPr lang="en-AU" sz="1800" dirty="0">
                <a:ea typeface="Calibri"/>
                <a:cs typeface="Calibri"/>
              </a:rPr>
              <a:t> </a:t>
            </a:r>
            <a:r>
              <a:rPr lang="en-AU" sz="1800" dirty="0" err="1">
                <a:ea typeface="Calibri"/>
                <a:cs typeface="Calibri"/>
              </a:rPr>
              <a:t>mai</a:t>
            </a:r>
            <a:r>
              <a:rPr lang="en-AU" sz="1800" dirty="0">
                <a:ea typeface="Calibri"/>
                <a:cs typeface="Calibri"/>
              </a:rPr>
              <a:t>. </a:t>
            </a:r>
          </a:p>
          <a:p>
            <a:pPr>
              <a:lnSpc>
                <a:spcPct val="120000"/>
              </a:lnSpc>
            </a:pPr>
            <a:r>
              <a:rPr lang="en-AU" sz="1800" dirty="0">
                <a:ea typeface="Calibri"/>
                <a:cs typeface="Calibri"/>
              </a:rPr>
              <a:t>Analysis was done using </a:t>
            </a:r>
            <a:r>
              <a:rPr lang="en-AU" sz="1800" dirty="0" err="1">
                <a:ea typeface="Calibri"/>
                <a:cs typeface="Calibri"/>
              </a:rPr>
              <a:t>Displayr</a:t>
            </a:r>
            <a:r>
              <a:rPr lang="en-AU" sz="1800" dirty="0">
                <a:ea typeface="Calibri"/>
                <a:cs typeface="Calibri"/>
              </a:rPr>
              <a:t> software. This included AI analysis of the open-ended questions. </a:t>
            </a:r>
          </a:p>
          <a:p>
            <a:pPr>
              <a:lnSpc>
                <a:spcPct val="120000"/>
              </a:lnSpc>
            </a:pPr>
            <a:r>
              <a:rPr lang="en-AU" sz="1800" dirty="0">
                <a:ea typeface="Calibri"/>
                <a:cs typeface="Calibri"/>
              </a:rPr>
              <a:t>Arrows beside numbers in the charts and tables indicate statistical significance. </a:t>
            </a:r>
          </a:p>
        </p:txBody>
      </p:sp>
      <p:pic>
        <p:nvPicPr>
          <p:cNvPr id="5" name="Picture 4">
            <a:extLst>
              <a:ext uri="{FF2B5EF4-FFF2-40B4-BE49-F238E27FC236}">
                <a16:creationId xmlns:a16="http://schemas.microsoft.com/office/drawing/2014/main" id="{2D16FA1F-6D95-AA89-9BDB-2C2C2C50DAF4}"/>
              </a:ext>
            </a:extLst>
          </p:cNvPr>
          <p:cNvPicPr>
            <a:picLocks noChangeAspect="1"/>
          </p:cNvPicPr>
          <p:nvPr/>
        </p:nvPicPr>
        <p:blipFill>
          <a:blip r:embed="rId2"/>
          <a:stretch>
            <a:fillRect/>
          </a:stretch>
        </p:blipFill>
        <p:spPr>
          <a:xfrm>
            <a:off x="7078900" y="3028183"/>
            <a:ext cx="3584448" cy="2795869"/>
          </a:xfrm>
          <a:prstGeom prst="rect">
            <a:avLst/>
          </a:prstGeom>
        </p:spPr>
      </p:pic>
      <p:grpSp>
        <p:nvGrpSpPr>
          <p:cNvPr id="7" name="Group 6">
            <a:extLst>
              <a:ext uri="{FF2B5EF4-FFF2-40B4-BE49-F238E27FC236}">
                <a16:creationId xmlns:a16="http://schemas.microsoft.com/office/drawing/2014/main" id="{267EEE17-A92E-D4C4-D828-3099C36A90B5}"/>
              </a:ext>
            </a:extLst>
          </p:cNvPr>
          <p:cNvGrpSpPr/>
          <p:nvPr/>
        </p:nvGrpSpPr>
        <p:grpSpPr>
          <a:xfrm>
            <a:off x="841248" y="2513883"/>
            <a:ext cx="5059794" cy="3952804"/>
            <a:chOff x="6374892" y="2616846"/>
            <a:chExt cx="3584448" cy="2748291"/>
          </a:xfrm>
        </p:grpSpPr>
        <p:pic>
          <p:nvPicPr>
            <p:cNvPr id="2" name="Picture 1">
              <a:extLst>
                <a:ext uri="{FF2B5EF4-FFF2-40B4-BE49-F238E27FC236}">
                  <a16:creationId xmlns:a16="http://schemas.microsoft.com/office/drawing/2014/main" id="{C47D287C-4FF8-D39A-9A8A-6F530CEF3FA5}"/>
                </a:ext>
              </a:extLst>
            </p:cNvPr>
            <p:cNvPicPr>
              <a:picLocks noChangeAspect="1"/>
            </p:cNvPicPr>
            <p:nvPr/>
          </p:nvPicPr>
          <p:blipFill>
            <a:blip r:embed="rId3"/>
            <a:stretch>
              <a:fillRect/>
            </a:stretch>
          </p:blipFill>
          <p:spPr>
            <a:xfrm>
              <a:off x="6374892" y="2616846"/>
              <a:ext cx="3584448" cy="1397934"/>
            </a:xfrm>
            <a:prstGeom prst="rect">
              <a:avLst/>
            </a:prstGeom>
          </p:spPr>
        </p:pic>
        <p:pic>
          <p:nvPicPr>
            <p:cNvPr id="6" name="Picture 5">
              <a:extLst>
                <a:ext uri="{FF2B5EF4-FFF2-40B4-BE49-F238E27FC236}">
                  <a16:creationId xmlns:a16="http://schemas.microsoft.com/office/drawing/2014/main" id="{05EBFBF8-3697-4728-54E4-FD4B2BFBFB13}"/>
                </a:ext>
              </a:extLst>
            </p:cNvPr>
            <p:cNvPicPr>
              <a:picLocks noChangeAspect="1"/>
            </p:cNvPicPr>
            <p:nvPr/>
          </p:nvPicPr>
          <p:blipFill>
            <a:blip r:embed="rId4"/>
            <a:stretch>
              <a:fillRect/>
            </a:stretch>
          </p:blipFill>
          <p:spPr>
            <a:xfrm>
              <a:off x="6374892" y="4253959"/>
              <a:ext cx="3584448" cy="1111178"/>
            </a:xfrm>
            <a:prstGeom prst="rect">
              <a:avLst/>
            </a:prstGeom>
          </p:spPr>
        </p:pic>
      </p:grpSp>
    </p:spTree>
    <p:extLst>
      <p:ext uri="{BB962C8B-B14F-4D97-AF65-F5344CB8AC3E}">
        <p14:creationId xmlns:p14="http://schemas.microsoft.com/office/powerpoint/2010/main" val="1460637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8E3021AE-44B9-5A07-9BA7-5A912914A415}"/>
              </a:ext>
            </a:extLst>
          </p:cNvPr>
          <p:cNvGraphicFramePr>
            <a:graphicFrameLocks noGrp="1"/>
          </p:cNvGraphicFramePr>
          <p:nvPr>
            <p:ph type="pic" sz="quarter" idx="13"/>
            <p:extLst>
              <p:ext uri="{D42A27DB-BD31-4B8C-83A1-F6EECF244321}">
                <p14:modId xmlns:p14="http://schemas.microsoft.com/office/powerpoint/2010/main" val="3160778530"/>
              </p:ext>
            </p:extLst>
          </p:nvPr>
        </p:nvGraphicFramePr>
        <p:xfrm>
          <a:off x="6311902" y="2026834"/>
          <a:ext cx="5127625" cy="338455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a:extLst>
              <a:ext uri="{FF2B5EF4-FFF2-40B4-BE49-F238E27FC236}">
                <a16:creationId xmlns:a16="http://schemas.microsoft.com/office/drawing/2014/main" id="{0119D4E5-206E-06BE-2D17-5325DA8A060C}"/>
              </a:ext>
            </a:extLst>
          </p:cNvPr>
          <p:cNvSpPr>
            <a:spLocks noGrp="1"/>
          </p:cNvSpPr>
          <p:nvPr>
            <p:ph type="body" sz="quarter" idx="15"/>
          </p:nvPr>
        </p:nvSpPr>
        <p:spPr>
          <a:xfrm>
            <a:off x="753192" y="689309"/>
            <a:ext cx="5126908" cy="1141413"/>
          </a:xfrm>
        </p:spPr>
        <p:txBody>
          <a:bodyPr/>
          <a:lstStyle/>
          <a:p>
            <a:pPr algn="l"/>
            <a:r>
              <a:rPr lang="en-NZ" sz="1600" dirty="0"/>
              <a:t>Do you support the proposal to move the boat ramp at </a:t>
            </a:r>
            <a:r>
              <a:rPr lang="en-NZ" sz="1600" dirty="0" err="1"/>
              <a:t>Waikawau</a:t>
            </a:r>
            <a:r>
              <a:rPr lang="en-NZ" sz="1600" dirty="0"/>
              <a:t> Reserve from its current position to the southern end?</a:t>
            </a:r>
          </a:p>
          <a:p>
            <a:endParaRPr lang="en-NZ" sz="1600" dirty="0"/>
          </a:p>
        </p:txBody>
      </p:sp>
      <p:sp>
        <p:nvSpPr>
          <p:cNvPr id="4" name="Text Placeholder 3">
            <a:extLst>
              <a:ext uri="{FF2B5EF4-FFF2-40B4-BE49-F238E27FC236}">
                <a16:creationId xmlns:a16="http://schemas.microsoft.com/office/drawing/2014/main" id="{3FC75EB8-1558-AFBB-E4AB-EA10C186577B}"/>
              </a:ext>
            </a:extLst>
          </p:cNvPr>
          <p:cNvSpPr>
            <a:spLocks noGrp="1"/>
          </p:cNvSpPr>
          <p:nvPr>
            <p:ph type="body" sz="quarter" idx="16"/>
          </p:nvPr>
        </p:nvSpPr>
        <p:spPr>
          <a:xfrm>
            <a:off x="6211578" y="689308"/>
            <a:ext cx="5126908" cy="1141413"/>
          </a:xfrm>
        </p:spPr>
        <p:txBody>
          <a:bodyPr/>
          <a:lstStyle/>
          <a:p>
            <a:pPr algn="l"/>
            <a:r>
              <a:rPr lang="en-US" sz="1800" dirty="0"/>
              <a:t>How come? Why do you support / not support the proposal to move the boat ramp at </a:t>
            </a:r>
            <a:r>
              <a:rPr lang="en-US" sz="1800" dirty="0" err="1"/>
              <a:t>Waikawau</a:t>
            </a:r>
            <a:r>
              <a:rPr lang="en-US" sz="1800" dirty="0"/>
              <a:t> Reserve?</a:t>
            </a:r>
            <a:endParaRPr lang="en-NZ" sz="1800" dirty="0"/>
          </a:p>
          <a:p>
            <a:pPr algn="l"/>
            <a:endParaRPr lang="en-NZ" sz="1800" dirty="0"/>
          </a:p>
        </p:txBody>
      </p:sp>
      <p:sp>
        <p:nvSpPr>
          <p:cNvPr id="2" name="Title 1">
            <a:extLst>
              <a:ext uri="{FF2B5EF4-FFF2-40B4-BE49-F238E27FC236}">
                <a16:creationId xmlns:a16="http://schemas.microsoft.com/office/drawing/2014/main" id="{328484CD-C84B-DC90-01DC-CCF8EB9A05F7}"/>
              </a:ext>
            </a:extLst>
          </p:cNvPr>
          <p:cNvSpPr>
            <a:spLocks noGrp="1"/>
          </p:cNvSpPr>
          <p:nvPr>
            <p:ph type="title" idx="4294967295"/>
          </p:nvPr>
        </p:nvSpPr>
        <p:spPr>
          <a:xfrm>
            <a:off x="0" y="0"/>
            <a:ext cx="0" cy="0"/>
          </a:xfrm>
        </p:spPr>
        <p:txBody>
          <a:bodyPr/>
          <a:lstStyle/>
          <a:p>
            <a:r>
              <a:rPr lang="en-NZ" dirty="0">
                <a:latin typeface="Rotorua Display Alpha" pitchFamily="2" charset="0"/>
              </a:rPr>
              <a:t>Support for Moving the Boat </a:t>
            </a:r>
          </a:p>
        </p:txBody>
      </p:sp>
      <p:graphicFrame>
        <p:nvGraphicFramePr>
          <p:cNvPr id="10" name="Content Placeholder 9">
            <a:extLst>
              <a:ext uri="{FF2B5EF4-FFF2-40B4-BE49-F238E27FC236}">
                <a16:creationId xmlns:a16="http://schemas.microsoft.com/office/drawing/2014/main" id="{A72DC808-F592-E9FC-9ED5-4633C82DA10A}"/>
              </a:ext>
            </a:extLst>
          </p:cNvPr>
          <p:cNvGraphicFramePr>
            <a:graphicFrameLocks noGrp="1"/>
          </p:cNvGraphicFramePr>
          <p:nvPr>
            <p:ph type="pic" sz="quarter" idx="12"/>
            <p:extLst>
              <p:ext uri="{D42A27DB-BD31-4B8C-83A1-F6EECF244321}">
                <p14:modId xmlns:p14="http://schemas.microsoft.com/office/powerpoint/2010/main" val="1899080265"/>
              </p:ext>
            </p:extLst>
          </p:nvPr>
        </p:nvGraphicFramePr>
        <p:xfrm>
          <a:off x="752475" y="1830722"/>
          <a:ext cx="5127625" cy="3580662"/>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597CBB0E-E68C-86F2-9A37-6A4CD58FF00A}"/>
              </a:ext>
            </a:extLst>
          </p:cNvPr>
          <p:cNvSpPr txBox="1"/>
          <p:nvPr/>
        </p:nvSpPr>
        <p:spPr>
          <a:xfrm>
            <a:off x="3113627" y="5607497"/>
            <a:ext cx="630301" cy="307777"/>
          </a:xfrm>
          <a:prstGeom prst="rect">
            <a:avLst/>
          </a:prstGeom>
          <a:noFill/>
        </p:spPr>
        <p:txBody>
          <a:bodyPr wrap="none" rtlCol="0">
            <a:spAutoFit/>
          </a:bodyPr>
          <a:lstStyle/>
          <a:p>
            <a:r>
              <a:rPr lang="en-NZ" sz="1400" dirty="0"/>
              <a:t>N=73</a:t>
            </a:r>
          </a:p>
        </p:txBody>
      </p:sp>
      <p:sp>
        <p:nvSpPr>
          <p:cNvPr id="15" name="TextBox 14">
            <a:extLst>
              <a:ext uri="{FF2B5EF4-FFF2-40B4-BE49-F238E27FC236}">
                <a16:creationId xmlns:a16="http://schemas.microsoft.com/office/drawing/2014/main" id="{71BBC522-5FAB-EAA9-FB7F-C8DFB3E18514}"/>
              </a:ext>
            </a:extLst>
          </p:cNvPr>
          <p:cNvSpPr txBox="1"/>
          <p:nvPr/>
        </p:nvSpPr>
        <p:spPr>
          <a:xfrm>
            <a:off x="8775032" y="5607497"/>
            <a:ext cx="630301" cy="307777"/>
          </a:xfrm>
          <a:prstGeom prst="rect">
            <a:avLst/>
          </a:prstGeom>
          <a:noFill/>
        </p:spPr>
        <p:txBody>
          <a:bodyPr wrap="none" rtlCol="0">
            <a:spAutoFit/>
          </a:bodyPr>
          <a:lstStyle/>
          <a:p>
            <a:r>
              <a:rPr lang="en-NZ" sz="1400" dirty="0"/>
              <a:t>N=55</a:t>
            </a:r>
          </a:p>
        </p:txBody>
      </p:sp>
    </p:spTree>
    <p:extLst>
      <p:ext uri="{BB962C8B-B14F-4D97-AF65-F5344CB8AC3E}">
        <p14:creationId xmlns:p14="http://schemas.microsoft.com/office/powerpoint/2010/main" val="2974985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CA25D-23CA-4DBB-0C41-18F44160E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06FA6-CC2A-A3F8-1C8D-187E55DCBAFC}"/>
              </a:ext>
            </a:extLst>
          </p:cNvPr>
          <p:cNvSpPr>
            <a:spLocks noGrp="1"/>
          </p:cNvSpPr>
          <p:nvPr>
            <p:ph type="title"/>
          </p:nvPr>
        </p:nvSpPr>
        <p:spPr/>
        <p:txBody>
          <a:bodyPr>
            <a:normAutofit/>
          </a:bodyPr>
          <a:lstStyle/>
          <a:p>
            <a:r>
              <a:rPr lang="en-NZ" sz="4000" dirty="0">
                <a:latin typeface="Rotorua Display Alpha" pitchFamily="2" charset="0"/>
              </a:rPr>
              <a:t>Support for Moving the Boat Ramp</a:t>
            </a:r>
          </a:p>
        </p:txBody>
      </p:sp>
      <p:sp>
        <p:nvSpPr>
          <p:cNvPr id="8" name="Content Placeholder 7">
            <a:extLst>
              <a:ext uri="{FF2B5EF4-FFF2-40B4-BE49-F238E27FC236}">
                <a16:creationId xmlns:a16="http://schemas.microsoft.com/office/drawing/2014/main" id="{D6A50C31-26CC-0EE6-E65E-B3853D8C9FAA}"/>
              </a:ext>
            </a:extLst>
          </p:cNvPr>
          <p:cNvSpPr>
            <a:spLocks noGrp="1"/>
          </p:cNvSpPr>
          <p:nvPr>
            <p:ph type="body" sz="quarter" idx="11"/>
          </p:nvPr>
        </p:nvSpPr>
        <p:spPr>
          <a:xfrm>
            <a:off x="786451" y="1690688"/>
            <a:ext cx="10619098" cy="3341688"/>
          </a:xfrm>
        </p:spPr>
        <p:txBody>
          <a:bodyPr>
            <a:normAutofit fontScale="70000" lnSpcReduction="20000"/>
          </a:bodyPr>
          <a:lstStyle/>
          <a:p>
            <a:pPr>
              <a:lnSpc>
                <a:spcPct val="120000"/>
              </a:lnSpc>
            </a:pPr>
            <a:r>
              <a:rPr lang="en-AU" dirty="0"/>
              <a:t>We looked at this data by demographics, where they lived, frequency of using the reserve, and what they use it for. We urge caution in interpretation because the sample sizes are small. </a:t>
            </a:r>
          </a:p>
          <a:p>
            <a:pPr lvl="1">
              <a:lnSpc>
                <a:spcPct val="120000"/>
              </a:lnSpc>
            </a:pPr>
            <a:r>
              <a:rPr lang="en-AU" dirty="0"/>
              <a:t>Support for moving the boat ramp is significantly stronger among the youngest age group (30 to 44 years). There were no differences by ethnicity or gender.</a:t>
            </a:r>
          </a:p>
          <a:p>
            <a:pPr lvl="1">
              <a:lnSpc>
                <a:spcPct val="120000"/>
              </a:lnSpc>
            </a:pPr>
            <a:r>
              <a:rPr lang="en-AU" dirty="0"/>
              <a:t>There were no differences by frequency of use.</a:t>
            </a:r>
          </a:p>
          <a:p>
            <a:pPr lvl="1">
              <a:lnSpc>
                <a:spcPct val="120000"/>
              </a:lnSpc>
            </a:pPr>
            <a:r>
              <a:rPr lang="en-AU" dirty="0"/>
              <a:t>Those who use the reserve for swimming, picnics and the playground tend to favour moving the ramp (around 60/40). But this is not statistically significant due to small sample sizes. Only 41% of boaties supported the proposal. </a:t>
            </a:r>
          </a:p>
          <a:p>
            <a:pPr lvl="1">
              <a:lnSpc>
                <a:spcPct val="120000"/>
              </a:lnSpc>
            </a:pPr>
            <a:r>
              <a:rPr lang="en-AU" dirty="0"/>
              <a:t>We had 17 responses from people who said they lived in Hannahs Bay. Less than a quarter supported the proposal. Their main reasons were cost, and concerns about privacy.</a:t>
            </a:r>
          </a:p>
          <a:p>
            <a:pPr lvl="2">
              <a:lnSpc>
                <a:spcPct val="120000"/>
              </a:lnSpc>
            </a:pPr>
            <a:endParaRPr lang="en-AU" dirty="0"/>
          </a:p>
        </p:txBody>
      </p:sp>
    </p:spTree>
    <p:extLst>
      <p:ext uri="{BB962C8B-B14F-4D97-AF65-F5344CB8AC3E}">
        <p14:creationId xmlns:p14="http://schemas.microsoft.com/office/powerpoint/2010/main" val="1261033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27C3D-B0B9-0410-A475-6C38C0F7FD8A}"/>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6ABEEA27-B956-B389-D235-891E7B54A47A}"/>
              </a:ext>
            </a:extLst>
          </p:cNvPr>
          <p:cNvGraphicFramePr>
            <a:graphicFrameLocks noGrp="1"/>
          </p:cNvGraphicFramePr>
          <p:nvPr>
            <p:ph type="pic" sz="quarter" idx="12"/>
            <p:extLst>
              <p:ext uri="{D42A27DB-BD31-4B8C-83A1-F6EECF244321}">
                <p14:modId xmlns:p14="http://schemas.microsoft.com/office/powerpoint/2010/main" val="4261939627"/>
              </p:ext>
            </p:extLst>
          </p:nvPr>
        </p:nvGraphicFramePr>
        <p:xfrm>
          <a:off x="530225" y="1736725"/>
          <a:ext cx="5127625" cy="3384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a:extLst>
              <a:ext uri="{FF2B5EF4-FFF2-40B4-BE49-F238E27FC236}">
                <a16:creationId xmlns:a16="http://schemas.microsoft.com/office/drawing/2014/main" id="{261CCB4C-7688-9CCB-4FCD-3EC047C35A71}"/>
              </a:ext>
            </a:extLst>
          </p:cNvPr>
          <p:cNvGraphicFramePr>
            <a:graphicFrameLocks noGrp="1"/>
          </p:cNvGraphicFramePr>
          <p:nvPr>
            <p:ph type="pic" sz="quarter" idx="13"/>
            <p:extLst>
              <p:ext uri="{D42A27DB-BD31-4B8C-83A1-F6EECF244321}">
                <p14:modId xmlns:p14="http://schemas.microsoft.com/office/powerpoint/2010/main" val="2089234664"/>
              </p:ext>
            </p:extLst>
          </p:nvPr>
        </p:nvGraphicFramePr>
        <p:xfrm>
          <a:off x="6252125" y="1867380"/>
          <a:ext cx="5127625" cy="338455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Placeholder 7">
            <a:extLst>
              <a:ext uri="{FF2B5EF4-FFF2-40B4-BE49-F238E27FC236}">
                <a16:creationId xmlns:a16="http://schemas.microsoft.com/office/drawing/2014/main" id="{1F3ADB54-73D1-A8F5-1BD5-8F155B4552EE}"/>
              </a:ext>
            </a:extLst>
          </p:cNvPr>
          <p:cNvSpPr>
            <a:spLocks noGrp="1"/>
          </p:cNvSpPr>
          <p:nvPr>
            <p:ph type="body" sz="quarter" idx="15"/>
          </p:nvPr>
        </p:nvSpPr>
        <p:spPr>
          <a:xfrm>
            <a:off x="827721" y="765592"/>
            <a:ext cx="5126908" cy="1141413"/>
          </a:xfrm>
        </p:spPr>
        <p:txBody>
          <a:bodyPr/>
          <a:lstStyle/>
          <a:p>
            <a:pPr algn="l"/>
            <a:r>
              <a:rPr lang="en-US" dirty="0"/>
              <a:t>Do you support the proposal to create a swimming-only area where the boat ramp used to be?</a:t>
            </a:r>
          </a:p>
        </p:txBody>
      </p:sp>
      <p:sp>
        <p:nvSpPr>
          <p:cNvPr id="9" name="Text Placeholder 8">
            <a:extLst>
              <a:ext uri="{FF2B5EF4-FFF2-40B4-BE49-F238E27FC236}">
                <a16:creationId xmlns:a16="http://schemas.microsoft.com/office/drawing/2014/main" id="{17F467C8-0511-7AB0-51E7-2907743D23AC}"/>
              </a:ext>
            </a:extLst>
          </p:cNvPr>
          <p:cNvSpPr>
            <a:spLocks noGrp="1"/>
          </p:cNvSpPr>
          <p:nvPr>
            <p:ph type="body" sz="quarter" idx="16"/>
          </p:nvPr>
        </p:nvSpPr>
        <p:spPr>
          <a:xfrm>
            <a:off x="6311900" y="765592"/>
            <a:ext cx="5126908" cy="1141413"/>
          </a:xfrm>
        </p:spPr>
        <p:txBody>
          <a:bodyPr/>
          <a:lstStyle/>
          <a:p>
            <a:pPr algn="l"/>
            <a:r>
              <a:rPr lang="en-US" dirty="0"/>
              <a:t>How come? Why do you support / not support the proposal to create a swimming-only area?</a:t>
            </a:r>
          </a:p>
        </p:txBody>
      </p:sp>
      <p:sp>
        <p:nvSpPr>
          <p:cNvPr id="2" name="Title 1">
            <a:extLst>
              <a:ext uri="{FF2B5EF4-FFF2-40B4-BE49-F238E27FC236}">
                <a16:creationId xmlns:a16="http://schemas.microsoft.com/office/drawing/2014/main" id="{B548F69B-F767-4872-69B2-FAC72977C674}"/>
              </a:ext>
            </a:extLst>
          </p:cNvPr>
          <p:cNvSpPr>
            <a:spLocks noGrp="1"/>
          </p:cNvSpPr>
          <p:nvPr>
            <p:ph type="title" idx="4294967295"/>
          </p:nvPr>
        </p:nvSpPr>
        <p:spPr>
          <a:xfrm>
            <a:off x="0" y="0"/>
            <a:ext cx="0" cy="0"/>
          </a:xfrm>
        </p:spPr>
        <p:txBody>
          <a:bodyPr/>
          <a:lstStyle/>
          <a:p>
            <a:r>
              <a:rPr lang="en-NZ" dirty="0">
                <a:latin typeface="Rotorua Display Alpha" pitchFamily="2" charset="0"/>
              </a:rPr>
              <a:t>Support for a Swimming Only Area</a:t>
            </a:r>
          </a:p>
        </p:txBody>
      </p:sp>
      <p:sp>
        <p:nvSpPr>
          <p:cNvPr id="4" name="TextBox 3">
            <a:extLst>
              <a:ext uri="{FF2B5EF4-FFF2-40B4-BE49-F238E27FC236}">
                <a16:creationId xmlns:a16="http://schemas.microsoft.com/office/drawing/2014/main" id="{3E76244B-0BC6-0493-1ECA-4174374B27EC}"/>
              </a:ext>
            </a:extLst>
          </p:cNvPr>
          <p:cNvSpPr txBox="1"/>
          <p:nvPr/>
        </p:nvSpPr>
        <p:spPr>
          <a:xfrm>
            <a:off x="2838836" y="5251930"/>
            <a:ext cx="630301" cy="307777"/>
          </a:xfrm>
          <a:prstGeom prst="rect">
            <a:avLst/>
          </a:prstGeom>
          <a:noFill/>
        </p:spPr>
        <p:txBody>
          <a:bodyPr wrap="none" rtlCol="0">
            <a:spAutoFit/>
          </a:bodyPr>
          <a:lstStyle/>
          <a:p>
            <a:r>
              <a:rPr lang="en-NZ" sz="1400" dirty="0"/>
              <a:t>N=67</a:t>
            </a:r>
          </a:p>
        </p:txBody>
      </p:sp>
      <p:sp>
        <p:nvSpPr>
          <p:cNvPr id="6" name="TextBox 5">
            <a:extLst>
              <a:ext uri="{FF2B5EF4-FFF2-40B4-BE49-F238E27FC236}">
                <a16:creationId xmlns:a16="http://schemas.microsoft.com/office/drawing/2014/main" id="{2A33D564-EC90-D6A0-0E9B-603F489759EA}"/>
              </a:ext>
            </a:extLst>
          </p:cNvPr>
          <p:cNvSpPr txBox="1"/>
          <p:nvPr/>
        </p:nvSpPr>
        <p:spPr>
          <a:xfrm>
            <a:off x="8669964" y="5251930"/>
            <a:ext cx="630301" cy="307777"/>
          </a:xfrm>
          <a:prstGeom prst="rect">
            <a:avLst/>
          </a:prstGeom>
          <a:noFill/>
        </p:spPr>
        <p:txBody>
          <a:bodyPr wrap="none" rtlCol="0">
            <a:spAutoFit/>
          </a:bodyPr>
          <a:lstStyle/>
          <a:p>
            <a:r>
              <a:rPr lang="en-NZ" sz="1400" dirty="0"/>
              <a:t>N=49</a:t>
            </a:r>
          </a:p>
        </p:txBody>
      </p:sp>
    </p:spTree>
    <p:extLst>
      <p:ext uri="{BB962C8B-B14F-4D97-AF65-F5344CB8AC3E}">
        <p14:creationId xmlns:p14="http://schemas.microsoft.com/office/powerpoint/2010/main" val="174718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6DBFE-3D16-8AA2-1DC1-FD49E50C3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8CC04-5C81-D0FF-8CEB-6ACF06EF1B47}"/>
              </a:ext>
            </a:extLst>
          </p:cNvPr>
          <p:cNvSpPr>
            <a:spLocks noGrp="1"/>
          </p:cNvSpPr>
          <p:nvPr>
            <p:ph type="title"/>
          </p:nvPr>
        </p:nvSpPr>
        <p:spPr/>
        <p:txBody>
          <a:bodyPr/>
          <a:lstStyle/>
          <a:p>
            <a:r>
              <a:rPr lang="en-NZ" dirty="0"/>
              <a:t>Support for the Swimming Only Area</a:t>
            </a:r>
          </a:p>
        </p:txBody>
      </p:sp>
      <p:sp>
        <p:nvSpPr>
          <p:cNvPr id="8" name="Content Placeholder 7">
            <a:extLst>
              <a:ext uri="{FF2B5EF4-FFF2-40B4-BE49-F238E27FC236}">
                <a16:creationId xmlns:a16="http://schemas.microsoft.com/office/drawing/2014/main" id="{01ED200C-C030-E447-00E2-07CF11374179}"/>
              </a:ext>
            </a:extLst>
          </p:cNvPr>
          <p:cNvSpPr>
            <a:spLocks noGrp="1"/>
          </p:cNvSpPr>
          <p:nvPr>
            <p:ph type="body" sz="quarter" idx="11"/>
          </p:nvPr>
        </p:nvSpPr>
        <p:spPr/>
        <p:txBody>
          <a:bodyPr>
            <a:normAutofit fontScale="62500" lnSpcReduction="20000"/>
          </a:bodyPr>
          <a:lstStyle/>
          <a:p>
            <a:pPr>
              <a:lnSpc>
                <a:spcPct val="120000"/>
              </a:lnSpc>
            </a:pPr>
            <a:r>
              <a:rPr lang="en-AU" dirty="0"/>
              <a:t>We looked at this data by demographics, where they lived, frequency of using the reserve, and what they use it for. We urge caution in interpretation because the sample sizes are small. </a:t>
            </a:r>
          </a:p>
          <a:p>
            <a:pPr lvl="1">
              <a:lnSpc>
                <a:spcPct val="120000"/>
              </a:lnSpc>
            </a:pPr>
            <a:r>
              <a:rPr lang="en-AU" dirty="0"/>
              <a:t>Support for the swimming only area is stronger among the youngest age group (30 to 44 years). There were no differences by ethnicity or gender.</a:t>
            </a:r>
          </a:p>
          <a:p>
            <a:pPr lvl="1">
              <a:lnSpc>
                <a:spcPct val="120000"/>
              </a:lnSpc>
            </a:pPr>
            <a:r>
              <a:rPr lang="en-AU" dirty="0"/>
              <a:t>There were no differences by frequency of use.</a:t>
            </a:r>
          </a:p>
          <a:p>
            <a:pPr lvl="1">
              <a:lnSpc>
                <a:spcPct val="120000"/>
              </a:lnSpc>
            </a:pPr>
            <a:r>
              <a:rPr lang="en-AU" dirty="0"/>
              <a:t>Those who use the reserve for swimming, picnics and the playground tend to favour the swimming only area	(around 70/30). This is not statistically significant due to small sample sizes. Only 45% of boaties supported the swimming only area. </a:t>
            </a:r>
          </a:p>
          <a:p>
            <a:pPr lvl="1">
              <a:lnSpc>
                <a:spcPct val="120000"/>
              </a:lnSpc>
            </a:pPr>
            <a:r>
              <a:rPr lang="en-AU" dirty="0"/>
              <a:t>We had 17 responses from people who said they lived in Hannahs Bay. Around 4 in 10 supported the proposal. Their concerns were cost, and that the water quality in the bay was not suitable for swimming. </a:t>
            </a:r>
          </a:p>
        </p:txBody>
      </p:sp>
    </p:spTree>
    <p:extLst>
      <p:ext uri="{BB962C8B-B14F-4D97-AF65-F5344CB8AC3E}">
        <p14:creationId xmlns:p14="http://schemas.microsoft.com/office/powerpoint/2010/main" val="149141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AC3E-38ED-01FF-4FAA-5543C89D9131}"/>
              </a:ext>
            </a:extLst>
          </p:cNvPr>
          <p:cNvSpPr>
            <a:spLocks noGrp="1"/>
          </p:cNvSpPr>
          <p:nvPr>
            <p:ph type="title"/>
          </p:nvPr>
        </p:nvSpPr>
        <p:spPr>
          <a:xfrm>
            <a:off x="841248" y="334644"/>
            <a:ext cx="10509504" cy="1076914"/>
          </a:xfrm>
        </p:spPr>
        <p:txBody>
          <a:bodyPr anchor="ctr">
            <a:normAutofit/>
          </a:bodyPr>
          <a:lstStyle/>
          <a:p>
            <a:r>
              <a:rPr lang="en-AU" sz="4000" dirty="0">
                <a:latin typeface="Rotorua Display Alpha" pitchFamily="2" charset="0"/>
              </a:rPr>
              <a:t>Final Comments by Votes</a:t>
            </a:r>
          </a:p>
        </p:txBody>
      </p:sp>
      <p:graphicFrame>
        <p:nvGraphicFramePr>
          <p:cNvPr id="4" name="Content Placeholder 3">
            <a:extLst>
              <a:ext uri="{FF2B5EF4-FFF2-40B4-BE49-F238E27FC236}">
                <a16:creationId xmlns:a16="http://schemas.microsoft.com/office/drawing/2014/main" id="{077CC664-FC78-4A66-97CA-673723AFF7EB}"/>
              </a:ext>
            </a:extLst>
          </p:cNvPr>
          <p:cNvGraphicFramePr>
            <a:graphicFrameLocks noGrp="1"/>
          </p:cNvGraphicFramePr>
          <p:nvPr>
            <p:ph idx="1"/>
          </p:nvPr>
        </p:nvGraphicFramePr>
        <p:xfrm>
          <a:off x="1037256" y="1737360"/>
          <a:ext cx="10108347" cy="4594281"/>
        </p:xfrm>
        <a:graphic>
          <a:graphicData uri="http://schemas.openxmlformats.org/drawingml/2006/table">
            <a:tbl>
              <a:tblPr firstRow="1" bandRow="1">
                <a:tableStyleId>{5C22544A-7EE6-4342-B048-85BDC9FD1C3A}</a:tableStyleId>
              </a:tblPr>
              <a:tblGrid>
                <a:gridCol w="4069533">
                  <a:extLst>
                    <a:ext uri="{9D8B030D-6E8A-4147-A177-3AD203B41FA5}">
                      <a16:colId xmlns:a16="http://schemas.microsoft.com/office/drawing/2014/main" val="3308585377"/>
                    </a:ext>
                  </a:extLst>
                </a:gridCol>
                <a:gridCol w="1241910">
                  <a:extLst>
                    <a:ext uri="{9D8B030D-6E8A-4147-A177-3AD203B41FA5}">
                      <a16:colId xmlns:a16="http://schemas.microsoft.com/office/drawing/2014/main" val="4128103340"/>
                    </a:ext>
                  </a:extLst>
                </a:gridCol>
                <a:gridCol w="1184998">
                  <a:extLst>
                    <a:ext uri="{9D8B030D-6E8A-4147-A177-3AD203B41FA5}">
                      <a16:colId xmlns:a16="http://schemas.microsoft.com/office/drawing/2014/main" val="1298435249"/>
                    </a:ext>
                  </a:extLst>
                </a:gridCol>
                <a:gridCol w="1241910">
                  <a:extLst>
                    <a:ext uri="{9D8B030D-6E8A-4147-A177-3AD203B41FA5}">
                      <a16:colId xmlns:a16="http://schemas.microsoft.com/office/drawing/2014/main" val="4061424732"/>
                    </a:ext>
                  </a:extLst>
                </a:gridCol>
                <a:gridCol w="1184998">
                  <a:extLst>
                    <a:ext uri="{9D8B030D-6E8A-4147-A177-3AD203B41FA5}">
                      <a16:colId xmlns:a16="http://schemas.microsoft.com/office/drawing/2014/main" val="3139820606"/>
                    </a:ext>
                  </a:extLst>
                </a:gridCol>
                <a:gridCol w="1184998">
                  <a:extLst>
                    <a:ext uri="{9D8B030D-6E8A-4147-A177-3AD203B41FA5}">
                      <a16:colId xmlns:a16="http://schemas.microsoft.com/office/drawing/2014/main" val="2118766212"/>
                    </a:ext>
                  </a:extLst>
                </a:gridCol>
              </a:tblGrid>
              <a:tr h="250721">
                <a:tc gridSpan="2">
                  <a:txBody>
                    <a:bodyPr/>
                    <a:lstStyle/>
                    <a:p>
                      <a:pPr algn="l" fontAlgn="b"/>
                      <a:r>
                        <a:rPr lang="en-GB" sz="1600" u="none" strike="noStrike" dirty="0">
                          <a:effectLst/>
                        </a:rPr>
                        <a:t>Any final thoughts or comments?  - Categorized by Votes</a:t>
                      </a:r>
                      <a:endParaRPr lang="en-GB" sz="16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AU"/>
                    </a:p>
                  </a:txBody>
                  <a:tcPr/>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14106152"/>
                  </a:ext>
                </a:extLst>
              </a:tr>
              <a:tr h="419116">
                <a:tc rowSpan="2">
                  <a:txBody>
                    <a:bodyPr/>
                    <a:lstStyle/>
                    <a:p>
                      <a:pPr algn="ctr" fontAlgn="ctr"/>
                      <a:r>
                        <a:rPr lang="en-GB" sz="1400" u="none" strike="noStrike" dirty="0">
                          <a:effectLst/>
                        </a:rPr>
                        <a:t>Column %</a:t>
                      </a:r>
                      <a:endParaRPr lang="en-GB" sz="1400" b="1" i="0" u="none" strike="noStrike" dirty="0">
                        <a:solidFill>
                          <a:srgbClr val="000000"/>
                        </a:solidFill>
                        <a:effectLst/>
                        <a:latin typeface="Open Sans" panose="020B0606030504020204" pitchFamily="34" charset="0"/>
                      </a:endParaRPr>
                    </a:p>
                  </a:txBody>
                  <a:tcPr marL="0" marR="0" marT="0" marB="0" anchor="ctr"/>
                </a:tc>
                <a:tc gridSpan="2">
                  <a:txBody>
                    <a:bodyPr/>
                    <a:lstStyle/>
                    <a:p>
                      <a:pPr algn="ctr" fontAlgn="ctr"/>
                      <a:r>
                        <a:rPr lang="en-GB" sz="1400" u="none" strike="noStrike">
                          <a:effectLst/>
                        </a:rPr>
                        <a:t>Support for Moving Waikawau Reserve Boat Ramp</a:t>
                      </a:r>
                      <a:endParaRPr lang="en-GB" sz="1400" b="1" i="0" u="none" strike="noStrike">
                        <a:solidFill>
                          <a:srgbClr val="000000"/>
                        </a:solidFill>
                        <a:effectLst/>
                        <a:latin typeface="Open Sans" panose="020B0606030504020204" pitchFamily="34" charset="0"/>
                      </a:endParaRPr>
                    </a:p>
                  </a:txBody>
                  <a:tcPr marL="0" marR="0" marT="0" marB="0" anchor="ctr"/>
                </a:tc>
                <a:tc hMerge="1">
                  <a:txBody>
                    <a:bodyPr/>
                    <a:lstStyle/>
                    <a:p>
                      <a:endParaRPr lang="en-AU"/>
                    </a:p>
                  </a:txBody>
                  <a:tcPr/>
                </a:tc>
                <a:tc gridSpan="3">
                  <a:txBody>
                    <a:bodyPr/>
                    <a:lstStyle/>
                    <a:p>
                      <a:pPr algn="ctr" fontAlgn="ctr"/>
                      <a:r>
                        <a:rPr lang="en-GB" sz="1400" u="none" strike="noStrike">
                          <a:effectLst/>
                        </a:rPr>
                        <a:t>Support for Swimming-Only Area Proposal</a:t>
                      </a:r>
                      <a:endParaRPr lang="en-GB" sz="1400" b="1" i="0" u="none" strike="noStrike">
                        <a:solidFill>
                          <a:srgbClr val="000000"/>
                        </a:solidFill>
                        <a:effectLst/>
                        <a:latin typeface="Open Sans" panose="020B0606030504020204" pitchFamily="34" charset="0"/>
                      </a:endParaRPr>
                    </a:p>
                  </a:txBody>
                  <a:tcPr marL="0" marR="0" marT="0" marB="0" anchor="ct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589445321"/>
                  </a:ext>
                </a:extLst>
              </a:tr>
              <a:tr h="606220">
                <a:tc vMerge="1">
                  <a:txBody>
                    <a:bodyPr/>
                    <a:lstStyle/>
                    <a:p>
                      <a:endParaRPr lang="en-AU"/>
                    </a:p>
                  </a:txBody>
                  <a:tcPr/>
                </a:tc>
                <a:tc>
                  <a:txBody>
                    <a:bodyPr/>
                    <a:lstStyle/>
                    <a:p>
                      <a:pPr algn="ctr" fontAlgn="ctr"/>
                      <a:r>
                        <a:rPr lang="en-GB" sz="1400" u="none" strike="noStrike">
                          <a:effectLst/>
                        </a:rPr>
                        <a:t>Yes, I support this proposal</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ctr" fontAlgn="ctr"/>
                      <a:r>
                        <a:rPr lang="en-GB" sz="1400" u="none" strike="noStrike">
                          <a:effectLst/>
                        </a:rPr>
                        <a:t>No, I do not support this proposal</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ctr" fontAlgn="ctr"/>
                      <a:r>
                        <a:rPr lang="en-GB" sz="1400" u="none" strike="noStrike">
                          <a:effectLst/>
                        </a:rPr>
                        <a:t>Yes, I support this proposal</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ctr" fontAlgn="ctr"/>
                      <a:r>
                        <a:rPr lang="en-GB" sz="1400" u="none" strike="noStrike">
                          <a:effectLst/>
                        </a:rPr>
                        <a:t>No, I do not support this proposal</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ctr" fontAlgn="ctr"/>
                      <a:r>
                        <a:rPr lang="en-GB" sz="1400" u="none" strike="noStrike">
                          <a:effectLst/>
                        </a:rPr>
                        <a:t>I don't know / unsure</a:t>
                      </a:r>
                      <a:endParaRPr lang="en-GB" sz="1400" b="1"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3790602165"/>
                  </a:ext>
                </a:extLst>
              </a:tr>
              <a:tr h="232011">
                <a:tc>
                  <a:txBody>
                    <a:bodyPr/>
                    <a:lstStyle/>
                    <a:p>
                      <a:pPr algn="l" fontAlgn="ctr"/>
                      <a:r>
                        <a:rPr lang="en-GB" sz="1400" u="none" strike="noStrike">
                          <a:effectLst/>
                        </a:rPr>
                        <a:t>Recreational use and access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38%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25%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43%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3535398156"/>
                  </a:ext>
                </a:extLst>
              </a:tr>
              <a:tr h="232011">
                <a:tc>
                  <a:txBody>
                    <a:bodyPr/>
                    <a:lstStyle/>
                    <a:p>
                      <a:pPr algn="l" fontAlgn="ctr"/>
                      <a:r>
                        <a:rPr lang="en-GB" sz="1400" u="none" strike="noStrike">
                          <a:effectLst/>
                        </a:rPr>
                        <a:t>Concerns about spending and project necessity</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6% ↓</a:t>
                      </a:r>
                      <a:endParaRPr lang="en-GB" sz="1400" b="0" i="0" u="none" strike="noStrike">
                        <a:solidFill>
                          <a:srgbClr val="FF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33%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 ↓</a:t>
                      </a:r>
                      <a:endParaRPr lang="en-GB" sz="1400" b="0" i="0" u="none" strike="noStrike">
                        <a:solidFill>
                          <a:srgbClr val="FF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47% ↑</a:t>
                      </a:r>
                      <a:endParaRPr lang="en-GB" sz="1400" b="0" i="0" u="none" strike="noStrike">
                        <a:solidFill>
                          <a:srgbClr val="0000FF"/>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3088730331"/>
                  </a:ext>
                </a:extLst>
              </a:tr>
              <a:tr h="232011">
                <a:tc>
                  <a:txBody>
                    <a:bodyPr/>
                    <a:lstStyle/>
                    <a:p>
                      <a:pPr algn="l" fontAlgn="ctr"/>
                      <a:r>
                        <a:rPr lang="en-GB" sz="1400" u="none" strike="noStrike">
                          <a:effectLst/>
                        </a:rPr>
                        <a:t>General feedback and miscellaneous comments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25%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12%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2812743582"/>
                  </a:ext>
                </a:extLst>
              </a:tr>
              <a:tr h="232011">
                <a:tc>
                  <a:txBody>
                    <a:bodyPr/>
                    <a:lstStyle/>
                    <a:p>
                      <a:pPr algn="l" fontAlgn="ctr"/>
                      <a:r>
                        <a:rPr lang="en-GB" sz="1400" u="none" strike="noStrike">
                          <a:effectLst/>
                        </a:rPr>
                        <a:t>Community consultation and involvement</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21%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2463499263"/>
                  </a:ext>
                </a:extLst>
              </a:tr>
              <a:tr h="232011">
                <a:tc>
                  <a:txBody>
                    <a:bodyPr/>
                    <a:lstStyle/>
                    <a:p>
                      <a:pPr algn="l" fontAlgn="ctr"/>
                      <a:r>
                        <a:rPr lang="en-GB" sz="1400" u="none" strike="noStrike">
                          <a:effectLst/>
                        </a:rPr>
                        <a:t>Infrastructure and design suggestions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13%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1571971143"/>
                  </a:ext>
                </a:extLst>
              </a:tr>
              <a:tr h="232011">
                <a:tc>
                  <a:txBody>
                    <a:bodyPr/>
                    <a:lstStyle/>
                    <a:p>
                      <a:pPr algn="l" fontAlgn="ctr"/>
                      <a:r>
                        <a:rPr lang="en-GB" sz="1400" u="none" strike="noStrike">
                          <a:effectLst/>
                        </a:rPr>
                        <a:t>Support for development and improvements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44% ↑</a:t>
                      </a:r>
                      <a:endParaRPr lang="en-GB" sz="1400" b="0" i="0" u="none" strike="noStrike">
                        <a:solidFill>
                          <a:srgbClr val="0000FF"/>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4% ↓</a:t>
                      </a:r>
                      <a:endParaRPr lang="en-GB" sz="1400" b="0" i="0" u="none" strike="noStrike">
                        <a:solidFill>
                          <a:srgbClr val="FF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6%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1088061526"/>
                  </a:ext>
                </a:extLst>
              </a:tr>
              <a:tr h="232011">
                <a:tc>
                  <a:txBody>
                    <a:bodyPr/>
                    <a:lstStyle/>
                    <a:p>
                      <a:pPr algn="l" fontAlgn="ctr"/>
                      <a:r>
                        <a:rPr lang="en-GB" sz="1400" u="none" strike="noStrike">
                          <a:effectLst/>
                        </a:rPr>
                        <a:t>Safety and security issues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6%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21%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18%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775488642"/>
                  </a:ext>
                </a:extLst>
              </a:tr>
              <a:tr h="232011">
                <a:tc>
                  <a:txBody>
                    <a:bodyPr/>
                    <a:lstStyle/>
                    <a:p>
                      <a:pPr algn="l" fontAlgn="ctr"/>
                      <a:r>
                        <a:rPr lang="en-GB" sz="1400" u="none" strike="noStrike">
                          <a:effectLst/>
                        </a:rPr>
                        <a:t>Environmental concerns and pollution</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6%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21%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19%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12%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1163941548"/>
                  </a:ext>
                </a:extLst>
              </a:tr>
              <a:tr h="232011">
                <a:tc>
                  <a:txBody>
                    <a:bodyPr/>
                    <a:lstStyle/>
                    <a:p>
                      <a:pPr algn="l" fontAlgn="ctr"/>
                      <a:r>
                        <a:rPr lang="en-GB" sz="1400" u="none" strike="noStrike">
                          <a:effectLst/>
                        </a:rPr>
                        <a:t>Cultural and historical considerations</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13%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8%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18%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789970531"/>
                  </a:ext>
                </a:extLst>
              </a:tr>
              <a:tr h="232011">
                <a:tc>
                  <a:txBody>
                    <a:bodyPr/>
                    <a:lstStyle/>
                    <a:p>
                      <a:pPr algn="l" fontAlgn="ctr"/>
                      <a:r>
                        <a:rPr lang="en-GB" sz="1400" u="none" strike="noStrike">
                          <a:effectLst/>
                        </a:rPr>
                        <a:t>Local business and economic impact</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5%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0%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1045354535"/>
                  </a:ext>
                </a:extLst>
              </a:tr>
              <a:tr h="232011">
                <a:tc>
                  <a:txBody>
                    <a:bodyPr/>
                    <a:lstStyle/>
                    <a:p>
                      <a:pPr algn="ctr" fontAlgn="ctr"/>
                      <a:r>
                        <a:rPr lang="en-GB" sz="1400" u="none" strike="noStrike">
                          <a:effectLst/>
                        </a:rPr>
                        <a:t>Column Sample Size</a:t>
                      </a:r>
                      <a:endParaRPr lang="en-GB" sz="1400" b="1"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16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24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21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17        </a:t>
                      </a:r>
                      <a:endParaRPr lang="en-GB" sz="1400" b="0" i="0" u="none" strike="noStrike">
                        <a:solidFill>
                          <a:srgbClr val="000000"/>
                        </a:solidFill>
                        <a:effectLst/>
                        <a:latin typeface="Open Sans" panose="020B0606030504020204" pitchFamily="34" charset="0"/>
                      </a:endParaRPr>
                    </a:p>
                  </a:txBody>
                  <a:tcPr marL="0" marR="0" marT="0" marB="0" anchor="ctr"/>
                </a:tc>
                <a:tc>
                  <a:txBody>
                    <a:bodyPr/>
                    <a:lstStyle/>
                    <a:p>
                      <a:pPr algn="r" fontAlgn="ctr"/>
                      <a:r>
                        <a:rPr lang="en-GB" sz="1400" u="none" strike="noStrike">
                          <a:effectLst/>
                        </a:rPr>
                        <a:t>2        </a:t>
                      </a:r>
                      <a:endParaRPr lang="en-GB" sz="1400" b="0" i="0" u="none" strike="noStrike">
                        <a:solidFill>
                          <a:srgbClr val="000000"/>
                        </a:solidFill>
                        <a:effectLst/>
                        <a:latin typeface="Open Sans" panose="020B0606030504020204" pitchFamily="34" charset="0"/>
                      </a:endParaRPr>
                    </a:p>
                  </a:txBody>
                  <a:tcPr marL="0" marR="0" marT="0" marB="0" anchor="ctr"/>
                </a:tc>
                <a:extLst>
                  <a:ext uri="{0D108BD9-81ED-4DB2-BD59-A6C34878D82A}">
                    <a16:rowId xmlns:a16="http://schemas.microsoft.com/office/drawing/2014/main" val="1548378014"/>
                  </a:ext>
                </a:extLst>
              </a:tr>
              <a:tr h="250721">
                <a:tc grid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u="none" strike="noStrike" dirty="0">
                          <a:effectLst/>
                        </a:rPr>
                        <a:t>sample size = 44; total sample size = 73; 29 missing; 95% confidence level</a:t>
                      </a:r>
                      <a:endParaRPr lang="en-GB" sz="16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AU"/>
                    </a:p>
                  </a:txBody>
                  <a:tcPr/>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GB" sz="16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98275560"/>
                  </a:ext>
                </a:extLst>
              </a:tr>
            </a:tbl>
          </a:graphicData>
        </a:graphic>
      </p:graphicFrame>
    </p:spTree>
    <p:extLst>
      <p:ext uri="{BB962C8B-B14F-4D97-AF65-F5344CB8AC3E}">
        <p14:creationId xmlns:p14="http://schemas.microsoft.com/office/powerpoint/2010/main" val="2504124926"/>
      </p:ext>
    </p:extLst>
  </p:cSld>
  <p:clrMapOvr>
    <a:masterClrMapping/>
  </p:clrMapOvr>
</p:sld>
</file>

<file path=ppt/theme/theme1.xml><?xml version="1.0" encoding="utf-8"?>
<a:theme xmlns:a="http://schemas.openxmlformats.org/drawingml/2006/main" name="RLC PPT STACK ENG">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LC Powerpoint Template 2024 (3).potx" id="{AD7F8C8A-F79F-4258-98AD-A4BFE9A2A681}" vid="{3F0660F0-0553-4CC6-9722-9EF68C5EB570}"/>
    </a:ext>
  </a:extLst>
</a:theme>
</file>

<file path=ppt/theme/theme2.xml><?xml version="1.0" encoding="utf-8"?>
<a:theme xmlns:a="http://schemas.openxmlformats.org/drawingml/2006/main" name="RLC PPT STACK REO">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LC Powerpoint Template 2024 (3).potx" id="{AD7F8C8A-F79F-4258-98AD-A4BFE9A2A681}" vid="{E19F1D97-B524-463B-B420-E3FF16EEAB8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reator xmlns="a5891a04-7dc7-48e4-bcd6-79af185c4cb2" xsi:nil="true"/>
    <lcf76f155ced4ddcb4097134ff3c332f xmlns="a5891a04-7dc7-48e4-bcd6-79af185c4cb2">
      <Terms xmlns="http://schemas.microsoft.com/office/infopath/2007/PartnerControls"/>
    </lcf76f155ced4ddcb4097134ff3c332f>
    <TaxCatchAll xmlns="280ac6d5-9566-4d71-a2ca-0170171ffdf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2DFA2B97DCF249B14E434ACC7EBED0" ma:contentTypeVersion="16" ma:contentTypeDescription="Create a new document." ma:contentTypeScope="" ma:versionID="bfe2dbb393f0e256e308499685c906c0">
  <xsd:schema xmlns:xsd="http://www.w3.org/2001/XMLSchema" xmlns:xs="http://www.w3.org/2001/XMLSchema" xmlns:p="http://schemas.microsoft.com/office/2006/metadata/properties" xmlns:ns2="a5891a04-7dc7-48e4-bcd6-79af185c4cb2" xmlns:ns3="280ac6d5-9566-4d71-a2ca-0170171ffdff" targetNamespace="http://schemas.microsoft.com/office/2006/metadata/properties" ma:root="true" ma:fieldsID="919ea81eb5a54f2dddfd32ecff9575e6" ns2:_="" ns3:_="">
    <xsd:import namespace="a5891a04-7dc7-48e4-bcd6-79af185c4cb2"/>
    <xsd:import namespace="280ac6d5-9566-4d71-a2ca-0170171ffdf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MediaServiceSearchProperties" minOccurs="0"/>
                <xsd:element ref="ns2:Creato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891a04-7dc7-48e4-bcd6-79af185c4cb2"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35bf0aa0-6294-4a13-9fd0-285fa4919e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Creator" ma:index="23" nillable="true" ma:displayName="Creator" ma:format="Dropdown" ma:internalName="Creato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80ac6d5-9566-4d71-a2ca-0170171ffdf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50ba544-16a9-453f-a81c-9fed95be690a}" ma:internalName="TaxCatchAll" ma:showField="CatchAllData" ma:web="280ac6d5-9566-4d71-a2ca-0170171ffdff">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0F20A1-4352-43E0-9371-2673A12CF0F9}">
  <ds:schemaRefs>
    <ds:schemaRef ds:uri="8a20c593-c032-4176-8e4f-7d1bc127cd8c"/>
    <ds:schemaRef ds:uri="http://purl.org/dc/terms/"/>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2bcd7dec-441f-46de-a067-79ac377ea548"/>
    <ds:schemaRef ds:uri="http://schemas.microsoft.com/office/infopath/2007/PartnerControls"/>
    <ds:schemaRef ds:uri="a5891a04-7dc7-48e4-bcd6-79af185c4cb2"/>
    <ds:schemaRef ds:uri="280ac6d5-9566-4d71-a2ca-0170171ffdff"/>
  </ds:schemaRefs>
</ds:datastoreItem>
</file>

<file path=customXml/itemProps2.xml><?xml version="1.0" encoding="utf-8"?>
<ds:datastoreItem xmlns:ds="http://schemas.openxmlformats.org/officeDocument/2006/customXml" ds:itemID="{0E773986-E041-40A8-9648-E65C5E314F24}">
  <ds:schemaRefs>
    <ds:schemaRef ds:uri="http://schemas.microsoft.com/sharepoint/v3/contenttype/forms"/>
  </ds:schemaRefs>
</ds:datastoreItem>
</file>

<file path=customXml/itemProps3.xml><?xml version="1.0" encoding="utf-8"?>
<ds:datastoreItem xmlns:ds="http://schemas.openxmlformats.org/officeDocument/2006/customXml" ds:itemID="{16353715-EBB3-40B7-AF51-868FEE4F95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891a04-7dc7-48e4-bcd6-79af185c4cb2"/>
    <ds:schemaRef ds:uri="280ac6d5-9566-4d71-a2ca-0170171ffd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182</TotalTime>
  <Words>905</Words>
  <Application>Microsoft Office PowerPoint</Application>
  <PresentationFormat>Widescreen</PresentationFormat>
  <Paragraphs>154</Paragraphs>
  <Slides>9</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Arial</vt:lpstr>
      <vt:lpstr>Calibri</vt:lpstr>
      <vt:lpstr>Montserrat ExtraBold</vt:lpstr>
      <vt:lpstr>Open Sans</vt:lpstr>
      <vt:lpstr>Rotorua Display Alpha</vt:lpstr>
      <vt:lpstr>RLC PPT STACK ENG</vt:lpstr>
      <vt:lpstr>RLC PPT STACK REO</vt:lpstr>
      <vt:lpstr>Waikawau Bay Reserve  Community Engagement Report</vt:lpstr>
      <vt:lpstr>Community Engagement</vt:lpstr>
      <vt:lpstr>Social Media Engagement</vt:lpstr>
      <vt:lpstr>Data Collection</vt:lpstr>
      <vt:lpstr>Support for Moving the Boat </vt:lpstr>
      <vt:lpstr>Support for Moving the Boat Ramp</vt:lpstr>
      <vt:lpstr>Support for a Swimming Only Area</vt:lpstr>
      <vt:lpstr>Support for the Swimming Only Area</vt:lpstr>
      <vt:lpstr>Final Comments by Votes</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Smyth</dc:creator>
  <cp:lastModifiedBy>Fiona Cameron</cp:lastModifiedBy>
  <cp:revision>8</cp:revision>
  <dcterms:created xsi:type="dcterms:W3CDTF">2024-07-25T00:46:03Z</dcterms:created>
  <dcterms:modified xsi:type="dcterms:W3CDTF">2025-07-04T03:18:03Z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0x0101002A2DFA2B97DCF249B14E434ACC7EBED0</vt:lpwstr>
  </property>
</Properties>
</file>